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7" r:id="rId3"/>
    <p:sldId id="285" r:id="rId4"/>
    <p:sldId id="292" r:id="rId5"/>
    <p:sldId id="286" r:id="rId6"/>
    <p:sldId id="293" r:id="rId7"/>
    <p:sldId id="294" r:id="rId8"/>
    <p:sldId id="295" r:id="rId9"/>
    <p:sldId id="289" r:id="rId10"/>
    <p:sldId id="279" r:id="rId11"/>
  </p:sldIdLst>
  <p:sldSz cx="12192000" cy="6858000"/>
  <p:notesSz cx="6858000" cy="9144000"/>
  <p:defaultTextStyle>
    <a:defPPr rtl="0"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8729E-4815-4961-95B5-D8716B4A7FA5}" v="1043" dt="2020-03-10T11:49:38.095"/>
    <p1510:client id="{5C0C6AB6-3BC1-487A-AAC2-496314491B67}" v="2" dt="2020-03-03T06:21:50.902"/>
    <p1510:client id="{DD8A433D-9B77-469C-A104-79053B666819}" v="952" dt="2020-03-03T11:08:06.982"/>
    <p1510:client id="{E5CDE9BA-4CF4-4F66-A7F2-98AE4B19427C}" v="1" dt="2020-03-03T11:21:06.935"/>
  </p1510:revLst>
</p1510:revInfo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Stil luminos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il luminos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1" autoAdjust="0"/>
    <p:restoredTop sz="86397" autoAdjust="0"/>
  </p:normalViewPr>
  <p:slideViewPr>
    <p:cSldViewPr snapToGrid="0">
      <p:cViewPr varScale="1">
        <p:scale>
          <a:sx n="59" d="100"/>
          <a:sy n="59" d="100"/>
        </p:scale>
        <p:origin x="30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886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o-RO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FA5AB9-2382-4C63-81A5-351628E72A0C}" type="datetime1">
              <a:rPr lang="ro-RO" smtClean="0"/>
              <a:t>31.03.2020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07DE1-C930-437F-8062-FCDD6F39AF70}" type="datetime1">
              <a:rPr lang="ro-RO" smtClean="0"/>
              <a:pPr/>
              <a:t>31.03.2020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o-RO"/>
              <a:t>Editați stilurile de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8472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3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21880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99921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5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28270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0532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7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4476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86493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33380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o-RO" smtClean="0"/>
              <a:t>10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7594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ubstituent imagine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o-RO"/>
              <a:t>Inserați sau glisați și fixați imaginea aici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rtlCol="0" anchor="b"/>
          <a:lstStyle>
            <a:lvl1pPr algn="l">
              <a:defRPr sz="4200" spc="-151">
                <a:solidFill>
                  <a:schemeClr val="bg1"/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 rtlCol="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rtl="0"/>
            <a:r>
              <a:rPr lang="ro-RO"/>
              <a:t>Clic pentru a edita stilul de subtitlu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zitiv titl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reptunghi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9" name="Dreptunghi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0" name="Dreptunghi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2" y="3385642"/>
            <a:ext cx="6858001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1" name="Dreptunghi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2" name="Substituent imagine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o-RO"/>
              <a:t>Inserați sau glisați și fixați imaginea aici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1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1">
                <a:solidFill>
                  <a:schemeClr val="bg1"/>
                </a:solidFill>
              </a:defRPr>
            </a:lvl1pPr>
          </a:lstStyle>
          <a:p>
            <a:pPr rtl="0"/>
            <a:r>
              <a:rPr lang="ro-RO"/>
              <a:t>Faceți clic pentru a edita </a:t>
            </a:r>
            <a:br>
              <a:rPr lang="ro-RO"/>
            </a:br>
            <a:r>
              <a:rPr lang="ro-RO"/>
              <a:t>Stil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1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rtl="0"/>
            <a:r>
              <a:rPr lang="ro-RO"/>
              <a:t>Clic pentru a edita stilul de subtitlu</a:t>
            </a: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6" name="Casetă text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o-RO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ine mare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4200" spc="-151">
                <a:solidFill>
                  <a:schemeClr val="bg1"/>
                </a:solidFill>
              </a:defRPr>
            </a:lvl1pPr>
          </a:lstStyle>
          <a:p>
            <a:pPr rtl="0"/>
            <a:r>
              <a:rPr lang="ro-RO"/>
              <a:t>Faceți clic pentru a edita </a:t>
            </a:r>
            <a:br>
              <a:rPr lang="ro-RO"/>
            </a:br>
            <a:r>
              <a:rPr lang="ro-RO"/>
              <a:t>Stil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2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rtl="0"/>
            <a:r>
              <a:rPr lang="ro-RO"/>
              <a:t>Clic pentru a edita stilul de subtitlu</a:t>
            </a: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6" name="Casetă text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o-RO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Substituent imagine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5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o-RO"/>
              <a:t>Inserați sau glisați și fixați imaginea aici</a:t>
            </a:r>
          </a:p>
        </p:txBody>
      </p:sp>
      <p:sp>
        <p:nvSpPr>
          <p:cNvPr id="16" name="Substituent conținut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1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24" name="Formă liberă: Formă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5" name="Formă liberă: Formă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2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6" name="Formă liberă: Formă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9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7" name="Formă liberă: Formă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7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8" name="Formă liberă: Formă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8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9" name="Formă liberă: Formă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0" name="Formă liberă: Formă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9" y="2475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1" name="Formă liberă: Formă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29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2" name="Formă liberă: Formă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0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3" name="Formă liberă: Formă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3" y="901550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4" name="Formă liberă: Formă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1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5" name="Formă liberă: Formă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7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6" name="Formă liberă: Formă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3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7" name="Formă liberă: Formă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30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9" y="1152527"/>
            <a:ext cx="5472113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49" y="1152002"/>
            <a:ext cx="3600451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1" name="Substituent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49" y="1152002"/>
            <a:ext cx="3600451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3" y="1152527"/>
            <a:ext cx="2160588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3" name="Substituent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3" y="1152527"/>
            <a:ext cx="2160588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5" name="Substituent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3" y="1148060"/>
            <a:ext cx="2160588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7" name="Substituent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3" y="1152527"/>
            <a:ext cx="2160588" cy="50387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3 x marcatori de imagine la stân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7" name="Substituent imagine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5" y="2358093"/>
            <a:ext cx="854075" cy="854075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8" name="Substituent imagine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7" y="2358093"/>
            <a:ext cx="854075" cy="854075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9" name="Substituent imagine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9" y="2358093"/>
            <a:ext cx="854075" cy="854075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42" name="Dreptunghi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1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41" name="Substituent imagine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1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o-RO"/>
              <a:t>Inserați sau glisați și fixați imaginea aici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Descriere marcator</a:t>
            </a:r>
          </a:p>
        </p:txBody>
      </p:sp>
      <p:sp>
        <p:nvSpPr>
          <p:cNvPr id="13" name="Substituent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Descriere marcator</a:t>
            </a: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Marcator 1</a:t>
            </a:r>
          </a:p>
        </p:txBody>
      </p:sp>
      <p:sp>
        <p:nvSpPr>
          <p:cNvPr id="10" name="Substituent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Marcator 2</a:t>
            </a:r>
          </a:p>
        </p:txBody>
      </p:sp>
      <p:sp>
        <p:nvSpPr>
          <p:cNvPr id="12" name="Substituent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Marcator 3</a:t>
            </a:r>
          </a:p>
        </p:txBody>
      </p:sp>
      <p:sp>
        <p:nvSpPr>
          <p:cNvPr id="21" name="Substituent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5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Descriere marcator</a:t>
            </a:r>
          </a:p>
        </p:txBody>
      </p:sp>
      <p:sp>
        <p:nvSpPr>
          <p:cNvPr id="51" name="Octo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3" y="6053795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2" y="6185904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6" y="6561527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>
              <a:solidFill>
                <a:schemeClr val="accent1"/>
              </a:solidFill>
            </a:endParaRPr>
          </a:p>
        </p:txBody>
      </p:sp>
      <p:sp>
        <p:nvSpPr>
          <p:cNvPr id="55" name="Substituent număr diapozitiv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8431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dus digi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ă liberă: Formă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3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5" name="Formă liberă: Formă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2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6" name="Formă liberă: Formă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9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7" name="Formă liberă: Formă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7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8" name="Formă liberă: Formă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8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9" name="Formă liberă: Formă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91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0" name="Formă liberă: Formă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9" y="24755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1" name="Formă liberă: Formă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9" y="631129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2" name="Formă liberă: Formă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80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3" name="Formă liberă: Formă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3" y="901550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4" name="Formă liberă: Formă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1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5" name="Formă liberă: Formă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7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6" name="Formă liberă: Formă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3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7" name="Formă liberă: Formă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30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grpSp>
        <p:nvGrpSpPr>
          <p:cNvPr id="43" name="Gr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4" y="1013723"/>
            <a:ext cx="7749965" cy="5100743"/>
            <a:chOff x="510812" y="938373"/>
            <a:chExt cx="8073393" cy="5313612"/>
          </a:xfrm>
        </p:grpSpPr>
        <p:sp>
          <p:nvSpPr>
            <p:cNvPr id="44" name="Dreptunghi rotunjit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o-RO" sz="1800"/>
            </a:p>
          </p:txBody>
        </p:sp>
        <p:sp>
          <p:nvSpPr>
            <p:cNvPr id="45" name="Dreptunghi rotunjit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 sz="1800"/>
            </a:p>
          </p:txBody>
        </p:sp>
        <p:sp>
          <p:nvSpPr>
            <p:cNvPr id="46" name="Dreptunghi: Colțuri rotunjite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 sz="1800"/>
            </a:p>
          </p:txBody>
        </p:sp>
        <p:sp>
          <p:nvSpPr>
            <p:cNvPr id="47" name="Dreptunghi rotunjit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 sz="1800"/>
            </a:p>
          </p:txBody>
        </p:sp>
        <p:sp>
          <p:nvSpPr>
            <p:cNvPr id="48" name="Dreptunghi rotunjit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o-RO" sz="18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o-RO" sz="18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o-RO" sz="180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o-RO" sz="1800"/>
            </a:p>
          </p:txBody>
        </p:sp>
      </p:grp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1" y="1152002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693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12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0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298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Textul evidențiat poate fi introdus aici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7" y="1376359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o-RO"/>
              <a:t>Inserați sau glisați și fixați imaginea aici</a:t>
            </a:r>
          </a:p>
        </p:txBody>
      </p:sp>
      <p:sp>
        <p:nvSpPr>
          <p:cNvPr id="9" name="Substituent text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1" y="3509768"/>
            <a:ext cx="2951163" cy="2322709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e mari, opțiun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ă liberă: Formă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1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429052"/>
            <a:ext cx="4522315" cy="27629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2" y="3429000"/>
            <a:ext cx="4522407" cy="2762250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9" name="Substituent text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4" y="2278065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>
                <a:latin typeface="Times New Roman" panose="02020603050405020304" pitchFamily="18" charset="0"/>
              </a:defRPr>
            </a:lvl1pPr>
            <a:lvl2pPr marL="266693" indent="0">
              <a:buNone/>
              <a:defRPr sz="8000">
                <a:latin typeface="+mj-lt"/>
              </a:defRPr>
            </a:lvl2pPr>
            <a:lvl3pPr marL="542912" indent="0">
              <a:buNone/>
              <a:defRPr sz="8000">
                <a:latin typeface="+mj-lt"/>
              </a:defRPr>
            </a:lvl3pPr>
            <a:lvl4pPr marL="809605" indent="0">
              <a:buNone/>
              <a:defRPr sz="8000">
                <a:latin typeface="+mj-lt"/>
              </a:defRPr>
            </a:lvl4pPr>
            <a:lvl5pPr marL="1076298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ro-RO"/>
              <a:t>1</a:t>
            </a:r>
          </a:p>
        </p:txBody>
      </p:sp>
      <p:sp>
        <p:nvSpPr>
          <p:cNvPr id="21" name="Substituent text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1" y="2278065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 i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 rtl="0"/>
            <a:r>
              <a:rPr lang="ro-RO"/>
              <a:t>Clic pentru editare stiluri text Coordonator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0" name="Substituent subsol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11" name="Substituent număr diapozitiv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8" name="Substituent text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9" y="1584327"/>
            <a:ext cx="5472113" cy="4606925"/>
          </a:xfrm>
        </p:spPr>
        <p:txBody>
          <a:bodyPr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2" name="Substituent text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7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ro-RO"/>
              <a:t>Clic pentru editare stiluri text Coordonator</a:t>
            </a:r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oane în case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7" y="2463938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6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11" name="Substituent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o-RO"/>
              <a:t>Clic pentru editare stiluri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9" name="Substituent text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2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 rtl="0"/>
            <a:r>
              <a:rPr lang="ro-RO"/>
              <a:t>Subantet</a:t>
            </a: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9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  <a:lvl2pPr marL="266693" indent="0" algn="ctr">
              <a:buNone/>
              <a:defRPr/>
            </a:lvl2pPr>
            <a:lvl3pPr marL="542912" indent="0" algn="ctr">
              <a:buNone/>
              <a:defRPr/>
            </a:lvl3pPr>
            <a:lvl4pPr marL="809605" indent="0" algn="ctr">
              <a:buNone/>
              <a:defRPr/>
            </a:lvl4pPr>
            <a:lvl5pPr marL="1076298" indent="0" algn="ctr">
              <a:buNone/>
              <a:defRPr/>
            </a:lvl5pPr>
          </a:lstStyle>
          <a:p>
            <a:pPr lvl="0" rtl="0"/>
            <a:r>
              <a:rPr lang="ro-RO"/>
              <a:t>Titlul secțiunii 1</a:t>
            </a:r>
          </a:p>
        </p:txBody>
      </p:sp>
      <p:sp>
        <p:nvSpPr>
          <p:cNvPr id="12" name="Substituent text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9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Titlul secțiunii 2</a:t>
            </a:r>
          </a:p>
        </p:txBody>
      </p:sp>
      <p:sp>
        <p:nvSpPr>
          <p:cNvPr id="14" name="Substituent text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5" y="1647240"/>
            <a:ext cx="2975579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Titlul secțiunii 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ro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13" name="Substituent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2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 rtl="0"/>
            <a:r>
              <a:rPr lang="ro-RO"/>
              <a:t>Subantet</a:t>
            </a:r>
          </a:p>
        </p:txBody>
      </p:sp>
      <p:cxnSp>
        <p:nvCxnSpPr>
          <p:cNvPr id="15" name="Conector drept cu săgeată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1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ubstituent text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An</a:t>
            </a:r>
          </a:p>
        </p:txBody>
      </p:sp>
      <p:sp>
        <p:nvSpPr>
          <p:cNvPr id="17" name="Substituent text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8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21" name="Substituent text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22" name="Substituent text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25" name="Substituent text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26" name="Substituent text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An</a:t>
            </a:r>
          </a:p>
        </p:txBody>
      </p:sp>
      <p:sp>
        <p:nvSpPr>
          <p:cNvPr id="28" name="Substituent text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0" name="Substituent text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1" name="Substituent text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2" name="Substituent text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3" name="Substituent text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4" name="Substituent text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5" name="Substituent text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7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6" name="Substituent text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7" name="Substituent text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60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8" name="Substituent text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39" name="Substituent text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3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0" name="Substituent text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1" name="Substituent text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2" name="Substituent text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3" name="Substituent text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4" name="Substituent text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5" name="Substituent text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6" name="Substituent text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7" name="Substituent text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8" name="Substituent text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o-RO"/>
              <a:t>LL</a:t>
            </a:r>
          </a:p>
        </p:txBody>
      </p:sp>
      <p:sp>
        <p:nvSpPr>
          <p:cNvPr id="49" name="Substituent text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9" y="2190752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o-RO"/>
              <a:t>Titlu element</a:t>
            </a:r>
          </a:p>
        </p:txBody>
      </p:sp>
      <p:sp>
        <p:nvSpPr>
          <p:cNvPr id="50" name="Substituent text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5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o-RO"/>
              <a:t>Luna, Anul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mbrii echipe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3" name="Substituent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8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5" name="Substituent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0" name="Substituent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1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</a:t>
            </a:r>
          </a:p>
        </p:txBody>
      </p:sp>
      <p:sp>
        <p:nvSpPr>
          <p:cNvPr id="12" name="Substituent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8" y="3424428"/>
            <a:ext cx="1964171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</a:t>
            </a:r>
          </a:p>
        </p:txBody>
      </p:sp>
      <p:sp>
        <p:nvSpPr>
          <p:cNvPr id="16" name="Substituent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29" y="3424428"/>
            <a:ext cx="1964171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</a:t>
            </a:r>
          </a:p>
        </p:txBody>
      </p:sp>
      <p:sp>
        <p:nvSpPr>
          <p:cNvPr id="24" name="Substituent imagine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1" y="2808242"/>
            <a:ext cx="1505967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5" name="Substituent imagine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2" y="2808242"/>
            <a:ext cx="1505967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6" name="Substituent imagine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3" y="2808242"/>
            <a:ext cx="1505967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9" name="Substituent text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2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 rtl="0"/>
            <a:r>
              <a:rPr lang="ro-RO"/>
              <a:t>Subantet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6" y="4311393"/>
            <a:ext cx="1964172" cy="1130300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 rtl="0"/>
            <a:r>
              <a:rPr lang="ro-RO"/>
              <a:t>Scurtă biografie</a:t>
            </a:r>
          </a:p>
        </p:txBody>
      </p:sp>
      <p:sp>
        <p:nvSpPr>
          <p:cNvPr id="11" name="Substituent text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9" y="4311393"/>
            <a:ext cx="1963737" cy="11303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o-RO"/>
              <a:t>Scurtă biografie</a:t>
            </a:r>
          </a:p>
        </p:txBody>
      </p:sp>
      <p:sp>
        <p:nvSpPr>
          <p:cNvPr id="17" name="Substituent text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o-RO"/>
              <a:t>Scurtă biografie</a:t>
            </a:r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mbrii echipei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8" name="Substituent număr diapozitiv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3" name="Substituent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7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5" name="Substituent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17" name="Substituent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10" name="Substituent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12" name="Substituent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7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16" name="Substituent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19" name="Substituent text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21" name="Substituent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o-RO"/>
              <a:t>Funcție</a:t>
            </a:r>
          </a:p>
        </p:txBody>
      </p:sp>
      <p:sp>
        <p:nvSpPr>
          <p:cNvPr id="23" name="Substituent imagine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9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4" name="Substituent imagine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2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5" name="Substituent imagine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6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6" name="Substituent imagine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9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7" name="Substituent imagine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1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20" name="Substituent imagine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3" y="2160706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300"/>
            </a:lvl1pPr>
          </a:lstStyle>
          <a:p>
            <a:pPr rtl="0"/>
            <a:r>
              <a:rPr lang="ro-RO"/>
              <a:t>Faceți clic pe pictogramă pentru a adăuga o imagine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90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  <a:lvl2pPr marL="266693" indent="0" algn="ctr">
              <a:buNone/>
              <a:defRPr/>
            </a:lvl2pPr>
            <a:lvl3pPr marL="542912" indent="0" algn="ctr">
              <a:buNone/>
              <a:defRPr/>
            </a:lvl3pPr>
            <a:lvl4pPr marL="809605" indent="0" algn="ctr">
              <a:buNone/>
              <a:defRPr/>
            </a:lvl4pPr>
            <a:lvl5pPr marL="1076298" indent="0" algn="ctr">
              <a:buNone/>
              <a:defRPr/>
            </a:lvl5pPr>
          </a:lstStyle>
          <a:p>
            <a:pPr lvl="0" rtl="0"/>
            <a:r>
              <a:rPr lang="ro-RO"/>
              <a:t>Nume complet</a:t>
            </a:r>
          </a:p>
        </p:txBody>
      </p:sp>
      <p:sp>
        <p:nvSpPr>
          <p:cNvPr id="11" name="Substituent text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7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o-RO"/>
              <a:t>Funcție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ar titlu și sub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ă liberă: Formă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2" y="-52403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7" name="Formă liberă: Formă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7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14" name="Formă liberă: Formă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1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9" name="Formă liberă: Formă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3" y="3977899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8" name="Formă liberă: Formă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6" y="3713861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0" name="Formă liberă: Formă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5" y="1075880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4" name="Formă liberă: Formă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7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3" name="Formă liberă: Formă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3" name="Substituent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1" y="1080002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693" indent="0">
              <a:buNone/>
              <a:defRPr/>
            </a:lvl2pPr>
            <a:lvl3pPr marL="542912" indent="0">
              <a:buNone/>
              <a:defRPr/>
            </a:lvl3pPr>
            <a:lvl4pPr marL="809605" indent="0">
              <a:buNone/>
              <a:defRPr/>
            </a:lvl4pPr>
            <a:lvl5pPr marL="1076298" indent="0">
              <a:buNone/>
              <a:defRPr/>
            </a:lvl5pPr>
          </a:lstStyle>
          <a:p>
            <a:pPr lvl="0" rtl="0"/>
            <a:r>
              <a:rPr lang="ro-RO"/>
              <a:t>Subantet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ă liberă: Formă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5" y="-236403"/>
            <a:ext cx="1957093" cy="1399811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4" name="Formă liberă: Formă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1" y="198217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  <p:sp>
        <p:nvSpPr>
          <p:cNvPr id="24" name="Formă liberă: Formă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7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2" name="Formă liberă: Formă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7" y="112023"/>
            <a:ext cx="332291" cy="24788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5" name="Formă liberă: Formă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7" y="108430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6" name="Formă liberă: Formă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30" name="Formă liberă: Formă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9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ar titlu, fără grafic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Clic pentru editare stil titlu</a:t>
            </a:r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o-RO" smtClean="0"/>
              <a:pPr rtl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ă mulțum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ubstituent imagine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o-RO"/>
              <a:t>Inserați sau glisați și fixați imaginea aici</a:t>
            </a:r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7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 anchorCtr="0"/>
          <a:lstStyle>
            <a:lvl1pPr algn="r">
              <a:defRPr sz="6600" spc="-151">
                <a:solidFill>
                  <a:schemeClr val="bg1"/>
                </a:solidFill>
              </a:defRPr>
            </a:lvl1pPr>
          </a:lstStyle>
          <a:p>
            <a:pPr rtl="0"/>
            <a:r>
              <a:rPr lang="ro-RO"/>
              <a:t>Vă mulțumim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9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 rtlCol="0"/>
          <a:lstStyle>
            <a:lvl1pPr marL="0" indent="0" algn="r">
              <a:buNone/>
              <a:defRPr sz="16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rtl="0"/>
            <a:r>
              <a:rPr lang="ro-RO"/>
              <a:t>Clic pentru a edita stilul de subtitlu</a:t>
            </a:r>
          </a:p>
        </p:txBody>
      </p:sp>
      <p:cxnSp>
        <p:nvCxnSpPr>
          <p:cNvPr id="5" name="Conector drept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1" y="4142258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/>
              <a:t>Numărul persoanei de contact</a:t>
            </a:r>
          </a:p>
        </p:txBody>
      </p:sp>
      <p:sp>
        <p:nvSpPr>
          <p:cNvPr id="9" name="Substituent text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1" y="4448040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/>
              <a:t>E-mailul sau identificatorul de rețea socială</a:t>
            </a:r>
          </a:p>
        </p:txBody>
      </p:sp>
      <p:sp>
        <p:nvSpPr>
          <p:cNvPr id="8" name="Substituent imagine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o-RO"/>
              <a:t>Siglă</a:t>
            </a:r>
          </a:p>
        </p:txBody>
      </p:sp>
      <p:sp>
        <p:nvSpPr>
          <p:cNvPr id="10" name="Substituent text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1" y="4753821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693" indent="0" algn="r">
              <a:buNone/>
              <a:defRPr>
                <a:solidFill>
                  <a:schemeClr val="bg1"/>
                </a:solidFill>
              </a:defRPr>
            </a:lvl2pPr>
            <a:lvl3pPr marL="542912" indent="0" algn="r">
              <a:buNone/>
              <a:defRPr>
                <a:solidFill>
                  <a:schemeClr val="bg1"/>
                </a:solidFill>
              </a:defRPr>
            </a:lvl3pPr>
            <a:lvl4pPr marL="809605" indent="0" algn="r">
              <a:buNone/>
              <a:defRPr>
                <a:solidFill>
                  <a:schemeClr val="bg1"/>
                </a:solidFill>
              </a:defRPr>
            </a:lvl4pPr>
            <a:lvl5pPr marL="1076298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/>
              <a:t>Adresă site web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o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3" y="6053795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o-RO"/>
              <a:t>Editați stilurile de text coordonator</a:t>
            </a:r>
          </a:p>
          <a:p>
            <a:pPr lvl="1" rtl="0"/>
            <a:r>
              <a:rPr lang="ro-RO"/>
              <a:t>Al doilea nivel</a:t>
            </a:r>
          </a:p>
          <a:p>
            <a:pPr lvl="2" rtl="0"/>
            <a:r>
              <a:rPr lang="ro-RO"/>
              <a:t>Al treilea nivel</a:t>
            </a:r>
          </a:p>
          <a:p>
            <a:pPr lvl="3" rtl="0"/>
            <a:r>
              <a:rPr lang="ro-RO"/>
              <a:t>Al patrulea nivel</a:t>
            </a:r>
          </a:p>
          <a:p>
            <a:pPr lvl="4" rtl="0"/>
            <a:r>
              <a:rPr lang="ro-RO"/>
              <a:t>Al cincilea nivel</a:t>
            </a:r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188630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-RO"/>
              <a:t>Adăugați un subsol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9B51A1E-902D-48AF-9020-955120F399B6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2" y="6185904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6" y="6561527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1" name="Casetă text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1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ro-RO" sz="1200">
                <a:solidFill>
                  <a:schemeClr val="tx2"/>
                </a:solidFill>
                <a:latin typeface="Times New Roman" panose="02020603050405020304" pitchFamily="18" charset="0"/>
              </a:rPr>
              <a:t>Sigla sau numele aici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>
              <a:solidFill>
                <a:schemeClr val="accent1"/>
              </a:solidFill>
            </a:endParaRPr>
          </a:p>
        </p:txBody>
      </p:sp>
      <p:sp>
        <p:nvSpPr>
          <p:cNvPr id="18" name="Dreptunghi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19" name="Dreptunghi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0" name="Dreptunghi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2" y="3385642"/>
            <a:ext cx="6858001" cy="867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  <p:sp>
        <p:nvSpPr>
          <p:cNvPr id="21" name="Dreptunghi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sz="180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84" r:id="rId8"/>
    <p:sldLayoutId id="2147483668" r:id="rId9"/>
    <p:sldLayoutId id="2147483670" r:id="rId10"/>
    <p:sldLayoutId id="2147483653" r:id="rId11"/>
    <p:sldLayoutId id="2147483673" r:id="rId12"/>
    <p:sldLayoutId id="2147483674" r:id="rId13"/>
    <p:sldLayoutId id="2147483676" r:id="rId14"/>
    <p:sldLayoutId id="2147483677" r:id="rId15"/>
    <p:sldLayoutId id="2147483654" r:id="rId16"/>
    <p:sldLayoutId id="2147483660" r:id="rId17"/>
    <p:sldLayoutId id="2147483661" r:id="rId18"/>
    <p:sldLayoutId id="2147483678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66693" indent="-266693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12" indent="-276218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05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298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2992" indent="-266693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ubstituent imagine 19" descr="Un copac văzut de aproape&#10;&#10;Descriere generată cu un grad de încredere mare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715" y="86714"/>
            <a:ext cx="12018572" cy="6684572"/>
          </a:xfrm>
          <a:blipFill dpi="0" rotWithShape="1">
            <a:blip r:embed="rId4">
              <a:alphaModFix amt="99000"/>
            </a:blip>
            <a:srcRect/>
            <a:stretch>
              <a:fillRect/>
            </a:stretch>
          </a:blipFill>
        </p:spPr>
      </p:pic>
      <p:sp>
        <p:nvSpPr>
          <p:cNvPr id="6" name="Titlu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138" y="1535052"/>
            <a:ext cx="11849723" cy="2387600"/>
          </a:xfrm>
        </p:spPr>
        <p:txBody>
          <a:bodyPr rtlCol="0" anchor="ctr"/>
          <a:lstStyle/>
          <a:p>
            <a:pPr algn="ctr"/>
            <a:r>
              <a:rPr lang="en-US" sz="4400" b="1" dirty="0"/>
              <a:t>Eco-innovation and its effects on the environment</a:t>
            </a:r>
            <a:endParaRPr lang="ro-RO" dirty="0"/>
          </a:p>
        </p:txBody>
      </p:sp>
      <p:sp>
        <p:nvSpPr>
          <p:cNvPr id="7" name="Subtitlu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7103" y="3893790"/>
            <a:ext cx="7377792" cy="1727033"/>
          </a:xfrm>
        </p:spPr>
        <p:txBody>
          <a:bodyPr vert="horz" lIns="432000" tIns="144000" rIns="0" bIns="0" rtlCol="0" anchor="t">
            <a:noAutofit/>
          </a:bodyPr>
          <a:lstStyle/>
          <a:p>
            <a:r>
              <a:rPr lang="pt-BR" sz="2000" b="1" dirty="0"/>
              <a:t>Assoc. Prof., PhD. Hab</a:t>
            </a:r>
            <a:r>
              <a:rPr lang="ro-RO" sz="2000" b="1" dirty="0"/>
              <a:t>.</a:t>
            </a:r>
            <a:r>
              <a:rPr lang="pt-BR" sz="2000" b="1" dirty="0"/>
              <a:t> Ana-Maria Bercu</a:t>
            </a:r>
            <a:endParaRPr lang="ro-RO" sz="2000" b="1" dirty="0"/>
          </a:p>
          <a:p>
            <a:endParaRPr lang="ro-RO" sz="2000" b="1" dirty="0"/>
          </a:p>
          <a:p>
            <a:pPr algn="r"/>
            <a:r>
              <a:rPr lang="ro-RO" sz="2000" b="1" dirty="0"/>
              <a:t>Master s</a:t>
            </a:r>
            <a:r>
              <a:rPr lang="en-US" sz="2000" b="1" dirty="0" err="1"/>
              <a:t>tudents</a:t>
            </a:r>
            <a:r>
              <a:rPr lang="ro-RO" sz="2000" b="1" dirty="0"/>
              <a:t>:</a:t>
            </a:r>
            <a:r>
              <a:rPr lang="en-US" sz="2000" b="1" dirty="0"/>
              <a:t>Adriana </a:t>
            </a:r>
            <a:r>
              <a:rPr lang="en-US" sz="2000" b="1" dirty="0" err="1"/>
              <a:t>Bejinariu</a:t>
            </a:r>
            <a:r>
              <a:rPr lang="ro-RO" sz="2000" b="1" dirty="0"/>
              <a:t>, </a:t>
            </a:r>
            <a:r>
              <a:rPr lang="en-US" sz="2000" b="1" dirty="0"/>
              <a:t>Ana</a:t>
            </a:r>
            <a:r>
              <a:rPr lang="ro-RO" sz="2000" b="1" dirty="0"/>
              <a:t>-</a:t>
            </a:r>
            <a:r>
              <a:rPr lang="en-US" sz="2000" b="1" dirty="0"/>
              <a:t>Maria </a:t>
            </a:r>
            <a:r>
              <a:rPr lang="en-US" sz="2000" b="1" dirty="0" err="1"/>
              <a:t>Popesc</a:t>
            </a:r>
            <a:r>
              <a:rPr lang="ro-RO" sz="2000" b="1" dirty="0"/>
              <a:t>u</a:t>
            </a:r>
          </a:p>
          <a:p>
            <a:pPr algn="r"/>
            <a:r>
              <a:rPr lang="ro-RO" sz="1800" b="1" dirty="0"/>
              <a:t>Public </a:t>
            </a:r>
            <a:r>
              <a:rPr lang="ro-RO" sz="1800" b="1" dirty="0" err="1"/>
              <a:t>Administrațoin</a:t>
            </a:r>
            <a:r>
              <a:rPr lang="ro-RO" sz="1800" b="1" dirty="0"/>
              <a:t>, 2nd </a:t>
            </a:r>
            <a:r>
              <a:rPr lang="ro-RO" sz="1800" b="1" dirty="0" err="1"/>
              <a:t>year</a:t>
            </a:r>
            <a:r>
              <a:rPr lang="ro-RO" sz="1800" b="1" dirty="0"/>
              <a:t> of </a:t>
            </a:r>
            <a:r>
              <a:rPr lang="ro-RO" sz="1800" b="1" dirty="0" err="1"/>
              <a:t>stydy</a:t>
            </a:r>
            <a:endParaRPr lang="ro-RO" sz="1800" b="1" dirty="0"/>
          </a:p>
        </p:txBody>
      </p:sp>
      <p:sp>
        <p:nvSpPr>
          <p:cNvPr id="47" name="Formă liberă: Formă 46" title="formă geometrică">
            <a:extLst>
              <a:ext uri="{FF2B5EF4-FFF2-40B4-BE49-F238E27FC236}">
                <a16:creationId xmlns:a16="http://schemas.microsoft.com/office/drawing/2014/main" id="{B6D0B8EE-8E06-4051-87BF-62C153F3FBBB}"/>
              </a:ext>
            </a:extLst>
          </p:cNvPr>
          <p:cNvSpPr/>
          <p:nvPr/>
        </p:nvSpPr>
        <p:spPr>
          <a:xfrm rot="4308689">
            <a:off x="8389269" y="230135"/>
            <a:ext cx="1980696" cy="2066511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/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31495A66-A708-48CB-AF31-3D1395D691A0}"/>
              </a:ext>
            </a:extLst>
          </p:cNvPr>
          <p:cNvSpPr txBox="1"/>
          <p:nvPr/>
        </p:nvSpPr>
        <p:spPr>
          <a:xfrm>
            <a:off x="2279073" y="406181"/>
            <a:ext cx="682162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 err="1">
                <a:solidFill>
                  <a:schemeClr val="bg1"/>
                </a:solidFill>
              </a:rPr>
              <a:t>Alexandru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Ioan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Cuza</a:t>
            </a:r>
            <a:r>
              <a:rPr lang="en-US" dirty="0">
                <a:solidFill>
                  <a:schemeClr val="bg1"/>
                </a:solidFill>
              </a:rPr>
              <a:t> University of Iasi, Romania</a:t>
            </a:r>
            <a:endParaRPr lang="ro-RO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Faculty of Economics and Business Administration</a:t>
            </a:r>
            <a:endParaRPr lang="ro-RO" dirty="0">
              <a:solidFill>
                <a:schemeClr val="bg1"/>
              </a:solidFill>
            </a:endParaRP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D6E4A8AF-4333-4376-A1AE-D222D9D45BBA}"/>
              </a:ext>
            </a:extLst>
          </p:cNvPr>
          <p:cNvSpPr txBox="1"/>
          <p:nvPr/>
        </p:nvSpPr>
        <p:spPr>
          <a:xfrm>
            <a:off x="5585519" y="6125586"/>
            <a:ext cx="52647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o-RO" sz="1400" dirty="0">
                <a:solidFill>
                  <a:schemeClr val="bg1"/>
                </a:solidFill>
              </a:rPr>
              <a:t>IAȘI 2020</a:t>
            </a:r>
            <a:endParaRPr lang="ro-RO" sz="1400" dirty="0">
              <a:solidFill>
                <a:schemeClr val="bg1"/>
              </a:solidFill>
              <a:latin typeface="+mn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52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633874" y="1077444"/>
            <a:ext cx="9968649" cy="5435190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Introduction</a:t>
            </a:r>
            <a:endParaRPr lang="ro-RO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o-RO" sz="2200" dirty="0">
                <a:solidFill>
                  <a:schemeClr val="tx1"/>
                </a:solidFill>
              </a:rPr>
              <a:t>Strategic </a:t>
            </a:r>
            <a:r>
              <a:rPr lang="en-US" sz="2200" dirty="0">
                <a:solidFill>
                  <a:schemeClr val="tx1"/>
                </a:solidFill>
              </a:rPr>
              <a:t>vision</a:t>
            </a: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Idea no. 1. Separation and use of carbon dioxide</a:t>
            </a:r>
            <a:endParaRPr lang="ro-RO" sz="220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Idea no. 2. The electric bus without compromises</a:t>
            </a:r>
            <a:endParaRPr lang="ro-RO" sz="220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Idea no. 3. Use oil instead of wood, in the kitchen</a:t>
            </a:r>
            <a:endParaRPr lang="ro-RO" sz="220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Idea no. 4. Drinking water from polluted water</a:t>
            </a:r>
            <a:endParaRPr lang="ro-RO" sz="2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</a:rPr>
              <a:t>Conclusion </a:t>
            </a:r>
            <a:endParaRPr lang="ro-RO" sz="2200" dirty="0">
              <a:solidFill>
                <a:schemeClr val="tx1"/>
              </a:solidFill>
            </a:endParaRPr>
          </a:p>
          <a:p>
            <a:pPr marL="266065" indent="-266065"/>
            <a:endParaRPr lang="ro-RO" dirty="0">
              <a:cs typeface="Times New Roman"/>
            </a:endParaRPr>
          </a:p>
        </p:txBody>
      </p:sp>
      <p:sp>
        <p:nvSpPr>
          <p:cNvPr id="3" name="Titlu 2"/>
          <p:cNvSpPr>
            <a:spLocks noGrp="1"/>
          </p:cNvSpPr>
          <p:nvPr>
            <p:ph type="title"/>
          </p:nvPr>
        </p:nvSpPr>
        <p:spPr>
          <a:xfrm>
            <a:off x="633874" y="388035"/>
            <a:ext cx="11340000" cy="432000"/>
          </a:xfrm>
        </p:spPr>
        <p:txBody>
          <a:bodyPr/>
          <a:lstStyle/>
          <a:p>
            <a:pPr algn="ctr"/>
            <a:r>
              <a:rPr lang="ro-RO" b="1" dirty="0"/>
              <a:t>Content</a:t>
            </a:r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o-RO" smtClean="0"/>
              <a:pPr rtl="0"/>
              <a:t>2</a:t>
            </a:fld>
            <a:endParaRPr lang="ro-RO"/>
          </a:p>
        </p:txBody>
      </p:sp>
      <p:grpSp>
        <p:nvGrpSpPr>
          <p:cNvPr id="5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>
            <a:off x="9366507" y="3610175"/>
            <a:ext cx="2825493" cy="3264584"/>
            <a:chOff x="9862160" y="831132"/>
            <a:chExt cx="1850209" cy="1915995"/>
          </a:xfrm>
        </p:grpSpPr>
        <p:sp>
          <p:nvSpPr>
            <p:cNvPr id="6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7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8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9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0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1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2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3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4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5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6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7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</p:spTree>
    <p:extLst>
      <p:ext uri="{BB962C8B-B14F-4D97-AF65-F5344CB8AC3E}">
        <p14:creationId xmlns:p14="http://schemas.microsoft.com/office/powerpoint/2010/main" val="80618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3</a:t>
            </a:fld>
            <a:endParaRPr lang="ro-RO"/>
          </a:p>
        </p:txBody>
      </p:sp>
      <p:pic>
        <p:nvPicPr>
          <p:cNvPr id="7" name="Substituent imagine 6"/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r="27118"/>
          <a:stretch>
            <a:fillRect/>
          </a:stretch>
        </p:blipFill>
        <p:spPr>
          <a:xfrm>
            <a:off x="8083939" y="86714"/>
            <a:ext cx="4021347" cy="6478538"/>
          </a:xfrm>
        </p:spPr>
      </p:pic>
      <p:sp>
        <p:nvSpPr>
          <p:cNvPr id="22" name="CasetăText 21"/>
          <p:cNvSpPr txBox="1"/>
          <p:nvPr/>
        </p:nvSpPr>
        <p:spPr>
          <a:xfrm>
            <a:off x="397208" y="116211"/>
            <a:ext cx="6903076" cy="7267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/>
              <a:t>Introduction</a:t>
            </a:r>
            <a:endParaRPr lang="ro-RO" sz="2400" b="1" dirty="0"/>
          </a:p>
        </p:txBody>
      </p:sp>
      <p:sp>
        <p:nvSpPr>
          <p:cNvPr id="24" name="CasetăText 23"/>
          <p:cNvSpPr txBox="1"/>
          <p:nvPr/>
        </p:nvSpPr>
        <p:spPr>
          <a:xfrm>
            <a:off x="397208" y="929681"/>
            <a:ext cx="6903076" cy="54023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important to know the effects we leave behind through our actions</a:t>
            </a:r>
            <a:r>
              <a:rPr lang="ro-RO" sz="2200" dirty="0"/>
              <a:t> </a:t>
            </a:r>
            <a:r>
              <a:rPr lang="en-US" sz="2200" dirty="0"/>
              <a:t>and to be aware of the effects that will occur. </a:t>
            </a: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i="1" dirty="0"/>
              <a:t>ecological consciousness</a:t>
            </a:r>
            <a:r>
              <a:rPr lang="ro-RO" sz="2200" i="1" dirty="0"/>
              <a:t> </a:t>
            </a:r>
            <a:r>
              <a:rPr lang="en-US" sz="2200" dirty="0"/>
              <a:t>is a complex mental education, which includes cognitive, regulatory, emotional, ethical, and other aspects</a:t>
            </a: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to</a:t>
            </a:r>
            <a:r>
              <a:rPr lang="ro-RO" sz="2200" dirty="0"/>
              <a:t> </a:t>
            </a:r>
            <a:r>
              <a:rPr lang="en-US" sz="2200" dirty="0"/>
              <a:t>maintain a balance between the</a:t>
            </a:r>
            <a:r>
              <a:rPr lang="ro-RO" sz="2200" dirty="0"/>
              <a:t> </a:t>
            </a:r>
            <a:r>
              <a:rPr lang="en-US" sz="2200" dirty="0"/>
              <a:t>nature</a:t>
            </a:r>
            <a:r>
              <a:rPr lang="ro-RO" sz="2200" dirty="0"/>
              <a:t> </a:t>
            </a:r>
            <a:r>
              <a:rPr lang="en-US" sz="2200" dirty="0"/>
              <a:t>and</a:t>
            </a:r>
            <a:r>
              <a:rPr lang="ro-RO" sz="2200" dirty="0"/>
              <a:t> the people</a:t>
            </a:r>
            <a:r>
              <a:rPr lang="en-US" sz="2200" dirty="0"/>
              <a:t>, a strategic development planning is required. </a:t>
            </a:r>
          </a:p>
          <a:p>
            <a:pPr defTabSz="363538"/>
            <a:br>
              <a:rPr lang="ro-RO" sz="2200" dirty="0"/>
            </a:br>
            <a:r>
              <a:rPr lang="ro-RO" sz="2200" dirty="0"/>
              <a:t> </a:t>
            </a:r>
            <a:br>
              <a:rPr lang="ro-RO" sz="2200" dirty="0"/>
            </a:br>
            <a:br>
              <a:rPr lang="ro-RO" sz="2200" dirty="0"/>
            </a:br>
            <a:endParaRPr lang="ro-RO" sz="2200" dirty="0">
              <a:solidFill>
                <a:schemeClr val="tx1">
                  <a:lumMod val="75000"/>
                  <a:lumOff val="25000"/>
                </a:schemeClr>
              </a:solidFill>
              <a:cs typeface="Times New Roman"/>
            </a:endParaRPr>
          </a:p>
        </p:txBody>
      </p:sp>
      <p:grpSp>
        <p:nvGrpSpPr>
          <p:cNvPr id="32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177040">
            <a:off x="10465838" y="5078448"/>
            <a:ext cx="1803042" cy="1675245"/>
            <a:chOff x="9862160" y="831132"/>
            <a:chExt cx="1850209" cy="1915995"/>
          </a:xfrm>
        </p:grpSpPr>
        <p:sp>
          <p:nvSpPr>
            <p:cNvPr id="33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4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5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6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7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8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9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0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1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2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3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4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5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6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</p:spTree>
    <p:extLst>
      <p:ext uri="{BB962C8B-B14F-4D97-AF65-F5344CB8AC3E}">
        <p14:creationId xmlns:p14="http://schemas.microsoft.com/office/powerpoint/2010/main" val="166836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4</a:t>
            </a:fld>
            <a:endParaRPr lang="ro-RO"/>
          </a:p>
        </p:txBody>
      </p:sp>
      <p:pic>
        <p:nvPicPr>
          <p:cNvPr id="7" name="Substituent imagine 6"/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r="27118"/>
          <a:stretch>
            <a:fillRect/>
          </a:stretch>
        </p:blipFill>
        <p:spPr>
          <a:xfrm>
            <a:off x="8083939" y="86714"/>
            <a:ext cx="4021347" cy="6478538"/>
          </a:xfrm>
        </p:spPr>
      </p:pic>
      <p:sp>
        <p:nvSpPr>
          <p:cNvPr id="22" name="CasetăText 21"/>
          <p:cNvSpPr txBox="1"/>
          <p:nvPr/>
        </p:nvSpPr>
        <p:spPr>
          <a:xfrm>
            <a:off x="502021" y="86714"/>
            <a:ext cx="6903076" cy="5205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o-RO" sz="2400" b="1" dirty="0"/>
              <a:t>Strategic </a:t>
            </a:r>
            <a:r>
              <a:rPr lang="en-US" sz="2400" b="1" dirty="0"/>
              <a:t>vision</a:t>
            </a:r>
          </a:p>
        </p:txBody>
      </p:sp>
      <p:sp>
        <p:nvSpPr>
          <p:cNvPr id="24" name="CasetăText 23"/>
          <p:cNvSpPr txBox="1"/>
          <p:nvPr/>
        </p:nvSpPr>
        <p:spPr>
          <a:xfrm>
            <a:off x="428988" y="860437"/>
            <a:ext cx="7109948" cy="560427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 defTabSz="3635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strategic vision must be realized and implemented according to the aspirations presented by the European</a:t>
            </a:r>
            <a:r>
              <a:rPr lang="ro-RO" sz="2200" dirty="0"/>
              <a:t> </a:t>
            </a:r>
            <a:r>
              <a:rPr lang="en-US" sz="2200" dirty="0" err="1"/>
              <a:t>Unio</a:t>
            </a:r>
            <a:r>
              <a:rPr lang="ro-RO" sz="2200" dirty="0"/>
              <a:t>n.</a:t>
            </a:r>
          </a:p>
          <a:p>
            <a:pPr marL="285750" indent="-285750" algn="just" defTabSz="3635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342900" indent="-342900" algn="just" defTabSz="3635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environmental strategies must be aligned with the development strategies, supporting each other</a:t>
            </a:r>
            <a:r>
              <a:rPr lang="ro-RO" sz="2200" dirty="0"/>
              <a:t>.   </a:t>
            </a:r>
          </a:p>
          <a:p>
            <a:pPr marL="342900" indent="-342900" algn="just" defTabSz="3635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342900" indent="-342900" algn="just" defTabSz="3635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the city of the future must be an intelligent one</a:t>
            </a:r>
            <a:r>
              <a:rPr lang="ro-RO" sz="2200" dirty="0"/>
              <a:t>, </a:t>
            </a:r>
            <a:r>
              <a:rPr lang="en-US" sz="2200" dirty="0"/>
              <a:t>SMART City</a:t>
            </a:r>
            <a:r>
              <a:rPr lang="ro-RO" sz="2200" dirty="0"/>
              <a:t>, </a:t>
            </a:r>
            <a:r>
              <a:rPr lang="en-US" sz="2200" dirty="0"/>
              <a:t>based on development among the active sectors that are environmentally friendly</a:t>
            </a:r>
            <a:r>
              <a:rPr lang="ro-RO" sz="2200" dirty="0"/>
              <a:t>. </a:t>
            </a:r>
          </a:p>
          <a:p>
            <a:pPr algn="just" defTabSz="363538">
              <a:lnSpc>
                <a:spcPct val="150000"/>
              </a:lnSpc>
            </a:pPr>
            <a:br>
              <a:rPr lang="ro-RO" sz="2200" dirty="0"/>
            </a:br>
            <a:endParaRPr lang="ro-RO" sz="2200" dirty="0">
              <a:solidFill>
                <a:schemeClr val="tx1">
                  <a:lumMod val="75000"/>
                  <a:lumOff val="25000"/>
                </a:schemeClr>
              </a:solidFill>
              <a:cs typeface="Times New Roman"/>
            </a:endParaRPr>
          </a:p>
        </p:txBody>
      </p:sp>
      <p:grpSp>
        <p:nvGrpSpPr>
          <p:cNvPr id="32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177040">
            <a:off x="10465838" y="5078448"/>
            <a:ext cx="1803042" cy="1675245"/>
            <a:chOff x="9862160" y="831132"/>
            <a:chExt cx="1850209" cy="1915995"/>
          </a:xfrm>
        </p:grpSpPr>
        <p:sp>
          <p:nvSpPr>
            <p:cNvPr id="33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4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5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6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7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8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9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0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1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2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3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4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5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46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</p:spTree>
    <p:extLst>
      <p:ext uri="{BB962C8B-B14F-4D97-AF65-F5344CB8AC3E}">
        <p14:creationId xmlns:p14="http://schemas.microsoft.com/office/powerpoint/2010/main" val="329369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777" y="57654"/>
            <a:ext cx="6749131" cy="417819"/>
          </a:xfrm>
        </p:spPr>
        <p:txBody>
          <a:bodyPr rtlCol="0"/>
          <a:lstStyle/>
          <a:p>
            <a:pPr lvl="1" algn="ctr">
              <a:lnSpc>
                <a:spcPct val="150000"/>
              </a:lnSpc>
            </a:pPr>
            <a:r>
              <a:rPr lang="en-US" sz="2400" b="1" dirty="0">
                <a:latin typeface="+mj-lt"/>
              </a:rPr>
              <a:t>Idea no. 1. Separation and use of carbon dioxide</a:t>
            </a:r>
            <a:endParaRPr lang="ro-RO" sz="2400" b="1" dirty="0">
              <a:latin typeface="+mj-lt"/>
            </a:endParaRPr>
          </a:p>
        </p:txBody>
      </p:sp>
      <p:cxnSp>
        <p:nvCxnSpPr>
          <p:cNvPr id="75" name="Conector drept 74" descr="Prima linie de divizare de pe diapozitiv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659047" y="3539509"/>
            <a:ext cx="123910" cy="518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rept 76" descr="A doua linie de divizare de pe diapozitiv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43061" y="3392557"/>
            <a:ext cx="10480" cy="14695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ubstituent imagine 11" descr="imagine aeriană cu copaci, pădure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93" r="93"/>
          <a:stretch>
            <a:fillRect/>
          </a:stretch>
        </p:blipFill>
        <p:spPr>
          <a:xfrm>
            <a:off x="8155935" y="86714"/>
            <a:ext cx="3949351" cy="6478538"/>
          </a:xfrm>
        </p:spPr>
      </p:pic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496369" y="615519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5</a:t>
            </a:fld>
            <a:endParaRPr lang="ro-RO"/>
          </a:p>
        </p:txBody>
      </p:sp>
      <p:grpSp>
        <p:nvGrpSpPr>
          <p:cNvPr id="16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261660">
            <a:off x="10594848" y="5098225"/>
            <a:ext cx="1803042" cy="1675245"/>
            <a:chOff x="9862160" y="831132"/>
            <a:chExt cx="1850209" cy="1915995"/>
          </a:xfrm>
        </p:grpSpPr>
        <p:sp>
          <p:nvSpPr>
            <p:cNvPr id="17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0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1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2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3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4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5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6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7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8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9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0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  <p:sp>
        <p:nvSpPr>
          <p:cNvPr id="35" name="CasetăText 34"/>
          <p:cNvSpPr txBox="1"/>
          <p:nvPr/>
        </p:nvSpPr>
        <p:spPr>
          <a:xfrm>
            <a:off x="293746" y="916324"/>
            <a:ext cx="7229195" cy="57390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the global increase in the concentration of carbon dioxide in the atmosphere cannot be stopped</a:t>
            </a:r>
            <a:r>
              <a:rPr lang="ro-RO" sz="22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r</a:t>
            </a:r>
            <a:r>
              <a:rPr lang="en-US" sz="2200" dirty="0" err="1"/>
              <a:t>eusing</a:t>
            </a:r>
            <a:r>
              <a:rPr lang="en-US" sz="2200" dirty="0"/>
              <a:t> carbon dioxide as a raw material is much more cost effective than storing it</a:t>
            </a:r>
            <a:r>
              <a:rPr lang="ro-RO" sz="2200" dirty="0"/>
              <a:t>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we can obtain biomass fuels: biodiesel and ethanol</a:t>
            </a:r>
            <a:r>
              <a:rPr lang="ro-RO" sz="22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biofuels are controversial, because their production reduces the area of agricultural land</a:t>
            </a:r>
            <a:r>
              <a:rPr lang="ro-RO" sz="2200" dirty="0"/>
              <a:t> but </a:t>
            </a:r>
            <a:r>
              <a:rPr lang="en-US" sz="2200" dirty="0"/>
              <a:t>we</a:t>
            </a:r>
            <a:r>
              <a:rPr lang="ro-RO" sz="2200" dirty="0"/>
              <a:t> </a:t>
            </a:r>
            <a:r>
              <a:rPr lang="ro-RO" sz="2200" dirty="0" err="1"/>
              <a:t>can</a:t>
            </a:r>
            <a:r>
              <a:rPr lang="en-US" sz="2200" dirty="0"/>
              <a:t> use for food plants</a:t>
            </a:r>
            <a:r>
              <a:rPr lang="ro-RO" sz="2200" dirty="0"/>
              <a:t>, </a:t>
            </a:r>
            <a:r>
              <a:rPr lang="ro-RO" sz="2200" dirty="0" err="1"/>
              <a:t>like</a:t>
            </a:r>
            <a:r>
              <a:rPr lang="ro-RO" sz="2200" dirty="0"/>
              <a:t> </a:t>
            </a:r>
            <a:r>
              <a:rPr lang="ro-RO" sz="2200" dirty="0" err="1"/>
              <a:t>algae</a:t>
            </a:r>
            <a:r>
              <a:rPr lang="ro-RO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235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64" y="103351"/>
            <a:ext cx="6749131" cy="417819"/>
          </a:xfrm>
        </p:spPr>
        <p:txBody>
          <a:bodyPr rtlCol="0"/>
          <a:lstStyle/>
          <a:p>
            <a:pPr lvl="1" algn="ctr">
              <a:lnSpc>
                <a:spcPct val="150000"/>
              </a:lnSpc>
            </a:pPr>
            <a:r>
              <a:rPr lang="en-US" sz="2400" b="1" dirty="0">
                <a:latin typeface="+mj-lt"/>
              </a:rPr>
              <a:t>Idea no. 2. The electric bus without compromises</a:t>
            </a:r>
            <a:endParaRPr lang="ro-RO" sz="2400" b="1" dirty="0">
              <a:latin typeface="+mj-lt"/>
            </a:endParaRPr>
          </a:p>
        </p:txBody>
      </p:sp>
      <p:cxnSp>
        <p:nvCxnSpPr>
          <p:cNvPr id="75" name="Conector drept 74" descr="Prima linie de divizare de pe diapozitiv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659047" y="3539509"/>
            <a:ext cx="123910" cy="518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rept 76" descr="A doua linie de divizare de pe diapozitiv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43061" y="3392557"/>
            <a:ext cx="10480" cy="14695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ubstituent imagine 11" descr="imagine aeriană cu copaci, pădure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93" r="93"/>
          <a:stretch>
            <a:fillRect/>
          </a:stretch>
        </p:blipFill>
        <p:spPr>
          <a:xfrm>
            <a:off x="8155935" y="86714"/>
            <a:ext cx="3949351" cy="6478538"/>
          </a:xfrm>
        </p:spPr>
      </p:pic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496369" y="615519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6</a:t>
            </a:fld>
            <a:endParaRPr lang="ro-RO"/>
          </a:p>
        </p:txBody>
      </p:sp>
      <p:grpSp>
        <p:nvGrpSpPr>
          <p:cNvPr id="16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261660">
            <a:off x="10594848" y="5098225"/>
            <a:ext cx="1803042" cy="1675245"/>
            <a:chOff x="9862160" y="831132"/>
            <a:chExt cx="1850209" cy="1915995"/>
          </a:xfrm>
        </p:grpSpPr>
        <p:sp>
          <p:nvSpPr>
            <p:cNvPr id="17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0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1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2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3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4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5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6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7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8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9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0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  <p:sp>
        <p:nvSpPr>
          <p:cNvPr id="35" name="CasetăText 34"/>
          <p:cNvSpPr txBox="1"/>
          <p:nvPr/>
        </p:nvSpPr>
        <p:spPr>
          <a:xfrm>
            <a:off x="263010" y="978783"/>
            <a:ext cx="7233641" cy="57390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t</a:t>
            </a:r>
            <a:r>
              <a:rPr lang="en-US" sz="2200" dirty="0"/>
              <a:t>he new electric buses are characterized by an innovative power technology</a:t>
            </a:r>
            <a:r>
              <a:rPr lang="ro-RO" sz="2200" dirty="0"/>
              <a:t>.</a:t>
            </a:r>
          </a:p>
          <a:p>
            <a:pPr algn="just">
              <a:lnSpc>
                <a:spcPct val="150000"/>
              </a:lnSpc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 err="1"/>
              <a:t>these</a:t>
            </a:r>
            <a:r>
              <a:rPr lang="ro-RO" sz="2200" dirty="0"/>
              <a:t> are </a:t>
            </a:r>
            <a:r>
              <a:rPr lang="en-US" sz="2200" dirty="0"/>
              <a:t>quiet and does not emit any polluting gases at all</a:t>
            </a:r>
            <a:r>
              <a:rPr lang="ro-RO" sz="22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a bus can travel a distance of 120 - 150 kilometers</a:t>
            </a:r>
            <a:r>
              <a:rPr lang="ro-RO" sz="22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a</a:t>
            </a:r>
            <a:r>
              <a:rPr lang="en-US" sz="2200" dirty="0" err="1"/>
              <a:t>ll</a:t>
            </a:r>
            <a:r>
              <a:rPr lang="en-US" sz="2200" dirty="0"/>
              <a:t> these qualities impose the electric bus as ideal for use in the urban environment.</a:t>
            </a: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166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500" y="86714"/>
            <a:ext cx="6749131" cy="417819"/>
          </a:xfrm>
        </p:spPr>
        <p:txBody>
          <a:bodyPr rtlCol="0"/>
          <a:lstStyle/>
          <a:p>
            <a:pPr lvl="1" algn="ctr">
              <a:lnSpc>
                <a:spcPct val="150000"/>
              </a:lnSpc>
            </a:pPr>
            <a:r>
              <a:rPr lang="en-US" sz="2400" b="1" dirty="0">
                <a:latin typeface="+mj-lt"/>
              </a:rPr>
              <a:t>Idea no. 3. Use oil instead of wood, in the kitchen</a:t>
            </a:r>
            <a:endParaRPr lang="ro-RO" sz="2400" b="1" dirty="0">
              <a:latin typeface="+mj-lt"/>
            </a:endParaRPr>
          </a:p>
        </p:txBody>
      </p:sp>
      <p:cxnSp>
        <p:nvCxnSpPr>
          <p:cNvPr id="75" name="Conector drept 74" descr="Prima linie de divizare de pe diapozitiv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659047" y="3539509"/>
            <a:ext cx="123910" cy="518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rept 76" descr="A doua linie de divizare de pe diapozitiv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43061" y="3392557"/>
            <a:ext cx="10480" cy="14695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ubstituent imagine 11" descr="imagine aeriană cu copaci, pădure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93" r="93"/>
          <a:stretch>
            <a:fillRect/>
          </a:stretch>
        </p:blipFill>
        <p:spPr>
          <a:xfrm>
            <a:off x="8155935" y="86714"/>
            <a:ext cx="3949351" cy="6478538"/>
          </a:xfrm>
        </p:spPr>
      </p:pic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496369" y="615519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7</a:t>
            </a:fld>
            <a:endParaRPr lang="ro-RO"/>
          </a:p>
        </p:txBody>
      </p:sp>
      <p:grpSp>
        <p:nvGrpSpPr>
          <p:cNvPr id="16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261660">
            <a:off x="10594848" y="5098225"/>
            <a:ext cx="1803042" cy="1675245"/>
            <a:chOff x="9862160" y="831132"/>
            <a:chExt cx="1850209" cy="1915995"/>
          </a:xfrm>
        </p:grpSpPr>
        <p:sp>
          <p:nvSpPr>
            <p:cNvPr id="17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0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1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2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3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4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5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6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7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8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9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0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  <p:sp>
        <p:nvSpPr>
          <p:cNvPr id="35" name="CasetăText 34"/>
          <p:cNvSpPr txBox="1"/>
          <p:nvPr/>
        </p:nvSpPr>
        <p:spPr>
          <a:xfrm>
            <a:off x="465406" y="916324"/>
            <a:ext cx="6878939" cy="57390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rapid disappearance of the archipelago forests.</a:t>
            </a: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 err="1"/>
              <a:t>they</a:t>
            </a:r>
            <a:r>
              <a:rPr lang="ro-RO" sz="2200" dirty="0"/>
              <a:t> </a:t>
            </a:r>
            <a:r>
              <a:rPr lang="en-US" sz="2200" dirty="0"/>
              <a:t>are currently testing a cooking machine created by BSH, which works with jatropha oil</a:t>
            </a:r>
            <a:r>
              <a:rPr lang="ro-RO" sz="22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sz="2200" dirty="0"/>
              <a:t>t</a:t>
            </a:r>
            <a:r>
              <a:rPr lang="en-US" sz="2200" dirty="0"/>
              <a:t>his plant is cultivated by them as part of a new model of sustainable agriculture</a:t>
            </a:r>
            <a:r>
              <a:rPr lang="ro-RO" sz="22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o-RO" sz="22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makes their farmers' lives easier and reduces the anthropogenic impact on forests</a:t>
            </a:r>
            <a:r>
              <a:rPr lang="ro-RO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00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19" y="83838"/>
            <a:ext cx="6749131" cy="417819"/>
          </a:xfrm>
        </p:spPr>
        <p:txBody>
          <a:bodyPr rtlCol="0"/>
          <a:lstStyle/>
          <a:p>
            <a:pPr lvl="1" algn="ctr">
              <a:lnSpc>
                <a:spcPct val="150000"/>
              </a:lnSpc>
            </a:pPr>
            <a:r>
              <a:rPr lang="en-US" sz="2400" b="1" dirty="0">
                <a:latin typeface="+mj-lt"/>
              </a:rPr>
              <a:t>Idea no. 4. Drinking water from polluted water</a:t>
            </a:r>
            <a:endParaRPr lang="ro-RO" sz="2400" b="1" dirty="0">
              <a:latin typeface="+mj-lt"/>
            </a:endParaRPr>
          </a:p>
        </p:txBody>
      </p:sp>
      <p:cxnSp>
        <p:nvCxnSpPr>
          <p:cNvPr id="75" name="Conector drept 74" descr="Prima linie de divizare de pe diapozitiv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659047" y="3539509"/>
            <a:ext cx="123910" cy="518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rept 76" descr="A doua linie de divizare de pe diapozitiv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43061" y="3392557"/>
            <a:ext cx="10480" cy="14695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ubstituent imagine 11" descr="imagine aeriană cu copaci, pădure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93" r="93"/>
          <a:stretch>
            <a:fillRect/>
          </a:stretch>
        </p:blipFill>
        <p:spPr>
          <a:xfrm>
            <a:off x="8155935" y="86714"/>
            <a:ext cx="3949351" cy="6478538"/>
          </a:xfrm>
        </p:spPr>
      </p:pic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496369" y="615519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8</a:t>
            </a:fld>
            <a:endParaRPr lang="ro-RO"/>
          </a:p>
        </p:txBody>
      </p:sp>
      <p:grpSp>
        <p:nvGrpSpPr>
          <p:cNvPr id="16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 rot="21261660">
            <a:off x="10594848" y="5098225"/>
            <a:ext cx="1803042" cy="1675245"/>
            <a:chOff x="9862160" y="831132"/>
            <a:chExt cx="1850209" cy="1915995"/>
          </a:xfrm>
        </p:grpSpPr>
        <p:sp>
          <p:nvSpPr>
            <p:cNvPr id="17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0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1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2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3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4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5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6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7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8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9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0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  <p:sp>
        <p:nvSpPr>
          <p:cNvPr id="35" name="CasetăText 34"/>
          <p:cNvSpPr txBox="1"/>
          <p:nvPr/>
        </p:nvSpPr>
        <p:spPr>
          <a:xfrm>
            <a:off x="422007" y="826201"/>
            <a:ext cx="7114757" cy="57390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Around the world, 900 million people have no access to clean drinking water</a:t>
            </a:r>
            <a:r>
              <a:rPr lang="ro-RO" sz="2200" dirty="0">
                <a:cs typeface="Times New Roman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t</a:t>
            </a:r>
            <a:r>
              <a:rPr lang="en-US" sz="2200" dirty="0"/>
              <a:t>he </a:t>
            </a:r>
            <a:r>
              <a:rPr lang="en-US" sz="2200" dirty="0" err="1"/>
              <a:t>Skyhydrant</a:t>
            </a:r>
            <a:r>
              <a:rPr lang="en-US" sz="2200" dirty="0"/>
              <a:t> needs no electricity or chemicals and is easy to operate.</a:t>
            </a: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w</a:t>
            </a:r>
            <a:r>
              <a:rPr lang="en-US" sz="2200" dirty="0" err="1"/>
              <a:t>ith</a:t>
            </a:r>
            <a:r>
              <a:rPr lang="en-US" sz="2200" dirty="0"/>
              <a:t> </a:t>
            </a:r>
            <a:r>
              <a:rPr lang="en-US" sz="2200" dirty="0" err="1"/>
              <a:t>Skyhydrants</a:t>
            </a:r>
            <a:r>
              <a:rPr lang="en-US" sz="2200" dirty="0"/>
              <a:t> from Siemens, laypersons can convert dirty water into clean drinking water almost anywhere</a:t>
            </a:r>
            <a:r>
              <a:rPr lang="ro-RO" sz="22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t</a:t>
            </a:r>
            <a:r>
              <a:rPr lang="en-US" sz="2200" dirty="0"/>
              <a:t>he device costs 3,500 US dollars and cleans 10,000 liters of water per day.</a:t>
            </a:r>
            <a:endParaRPr lang="ro-RO" sz="22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9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43" y="191379"/>
            <a:ext cx="6749131" cy="417819"/>
          </a:xfrm>
        </p:spPr>
        <p:txBody>
          <a:bodyPr rtlCol="0"/>
          <a:lstStyle/>
          <a:p>
            <a:pPr algn="ctr"/>
            <a:r>
              <a:rPr lang="ro-RO" sz="24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Conclusion</a:t>
            </a:r>
            <a:endParaRPr lang="ro-RO" sz="2400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5" name="Conector drept 74" descr="Prima linie de divizare de pe diapozitiv">
            <a:extLst>
              <a:ext uri="{FF2B5EF4-FFF2-40B4-BE49-F238E27FC236}">
                <a16:creationId xmlns:a16="http://schemas.microsoft.com/office/drawing/2014/main" id="{1D5BA55A-3253-4F3B-A32A-5A12ECE6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659047" y="3539509"/>
            <a:ext cx="123910" cy="518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rept 76" descr="A doua linie de divizare de pe diapozitiv">
            <a:extLst>
              <a:ext uri="{FF2B5EF4-FFF2-40B4-BE49-F238E27FC236}">
                <a16:creationId xmlns:a16="http://schemas.microsoft.com/office/drawing/2014/main" id="{50250EBA-885D-4E6F-B841-92A9B8FBB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43061" y="3392557"/>
            <a:ext cx="10480" cy="14695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ubstituent imagine 11" descr="imagine aeriană cu copaci, pădure">
            <a:extLst>
              <a:ext uri="{FF2B5EF4-FFF2-40B4-BE49-F238E27FC236}">
                <a16:creationId xmlns:a16="http://schemas.microsoft.com/office/drawing/2014/main" id="{8DE8CF4E-7F06-3246-808D-A52256A2A35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93" r="93"/>
          <a:stretch>
            <a:fillRect/>
          </a:stretch>
        </p:blipFill>
        <p:spPr>
          <a:xfrm>
            <a:off x="8155935" y="86714"/>
            <a:ext cx="3949351" cy="6478538"/>
          </a:xfrm>
        </p:spPr>
      </p:pic>
      <p:sp>
        <p:nvSpPr>
          <p:cNvPr id="3" name="Substituent număr diapozitiv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496369" y="6155190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ro-RO" smtClean="0"/>
              <a:pPr rtl="0"/>
              <a:t>9</a:t>
            </a:fld>
            <a:endParaRPr lang="ro-RO"/>
          </a:p>
        </p:txBody>
      </p:sp>
      <p:grpSp>
        <p:nvGrpSpPr>
          <p:cNvPr id="16" name="Grup 45" title="grup de triunghiuri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>
            <a:off x="10594848" y="4911945"/>
            <a:ext cx="1803042" cy="1675245"/>
            <a:chOff x="9862160" y="831132"/>
            <a:chExt cx="1850209" cy="1915995"/>
          </a:xfrm>
        </p:grpSpPr>
        <p:sp>
          <p:nvSpPr>
            <p:cNvPr id="17" name="Formă liberă: Formă 15" title="triunghiuri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8" name="Formă liberă: Formă 16" title="triunghiuri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19" name="Formă liberă: Formă 17" title="triunghiuri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0" name="Formă liberă: Formă 18" title="triunghiuri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1" name="Formă liberă: Formă 19" title="triunghiuri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2" name="Formă liberă: Formă 20" title="triunghiuri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3" name="Formă liberă: Formă 21" title="triunghiuri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4" name="Formă liberă: Formă 22" title="triunghiuri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5" name="Formă liberă: Formă 23" title="triunghiuri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6" name="Formă liberă: Formă 24" title="triunghiuri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7" name="Formă liberă: Formă 25" title="triunghiuri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8" name="Formă liberă: Formă 26" title="triunghiuri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29" name="Formă liberă: Formă 27" title="triunghiuri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  <p:sp>
          <p:nvSpPr>
            <p:cNvPr id="30" name="Formă liberă: Formă 28" title="triunghiuri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o-RO"/>
            </a:p>
          </p:txBody>
        </p:sp>
      </p:grpSp>
      <p:sp>
        <p:nvSpPr>
          <p:cNvPr id="35" name="CasetăText 34"/>
          <p:cNvSpPr txBox="1"/>
          <p:nvPr/>
        </p:nvSpPr>
        <p:spPr>
          <a:xfrm>
            <a:off x="419234" y="927570"/>
            <a:ext cx="7328030" cy="57390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modern progress</a:t>
            </a:r>
            <a:r>
              <a:rPr lang="ro-RO" sz="2200" dirty="0"/>
              <a:t> </a:t>
            </a:r>
            <a:r>
              <a:rPr lang="en-US" sz="2200" dirty="0"/>
              <a:t>is based on individuals and individualism, which forestalls cooperation, often a crucial prerequisite for successful action.	</a:t>
            </a:r>
            <a:endParaRPr lang="ro-RO" sz="22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modern progress emphasizes knowledge and rational thinking, downplaying other forms of human thought and experience</a:t>
            </a:r>
            <a:r>
              <a:rPr lang="ro-RO" sz="22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the modern quest for material prosperity and control over nature has led to the current ecological crisis</a:t>
            </a:r>
            <a:r>
              <a:rPr lang="ro-RO" sz="2200" dirty="0">
                <a:cs typeface="Times New Roman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o-RO" sz="2200" dirty="0">
              <a:cs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o-RO" sz="2200" dirty="0"/>
              <a:t>m</a:t>
            </a:r>
            <a:r>
              <a:rPr lang="en-US" sz="2200" dirty="0"/>
              <a:t>ore has to be produced out of less</a:t>
            </a:r>
            <a:r>
              <a:rPr lang="ro-RO" sz="2200" dirty="0"/>
              <a:t> </a:t>
            </a:r>
            <a:r>
              <a:rPr lang="en-US" sz="2200" dirty="0"/>
              <a:t>and of higher quality.</a:t>
            </a:r>
            <a:endParaRPr lang="ro-RO" sz="22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604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ubstituent imagine 18" descr="O imagine cu natură&#10;&#10;Descriere generată cu un grad de încredere foarte mare">
            <a:extLst>
              <a:ext uri="{FF2B5EF4-FFF2-40B4-BE49-F238E27FC236}">
                <a16:creationId xmlns:a16="http://schemas.microsoft.com/office/drawing/2014/main" id="{7DD607C7-7CF7-4A0F-BFF7-6F3C46205E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>
            <a:fillRect/>
          </a:stretch>
        </p:blipFill>
        <p:spPr>
          <a:xfrm>
            <a:off x="161925" y="128546"/>
            <a:ext cx="11868150" cy="6600909"/>
          </a:xfrm>
        </p:spPr>
      </p:pic>
      <p:cxnSp>
        <p:nvCxnSpPr>
          <p:cNvPr id="5" name="Conector drept 4" descr="Linie de divizare">
            <a:extLst>
              <a:ext uri="{FF2B5EF4-FFF2-40B4-BE49-F238E27FC236}">
                <a16:creationId xmlns:a16="http://schemas.microsoft.com/office/drawing/2014/main" id="{FE07C9EC-5158-440C-995A-EAC50D3E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56482"/>
            <a:ext cx="0" cy="1128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lement grafic 12" descr="Utilizator" title="Pictogramă - numele prezentatorului">
            <a:extLst>
              <a:ext uri="{FF2B5EF4-FFF2-40B4-BE49-F238E27FC236}">
                <a16:creationId xmlns:a16="http://schemas.microsoft.com/office/drawing/2014/main" id="{708AF784-88DE-4E89-A28B-BECD54FC11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4624" y="3931044"/>
            <a:ext cx="168731" cy="168731"/>
          </a:xfrm>
          <a:prstGeom prst="rect">
            <a:avLst/>
          </a:prstGeom>
        </p:spPr>
      </p:pic>
      <p:pic>
        <p:nvPicPr>
          <p:cNvPr id="30" name="Element grafic 29" descr="Lumea">
            <a:extLst>
              <a:ext uri="{FF2B5EF4-FFF2-40B4-BE49-F238E27FC236}">
                <a16:creationId xmlns:a16="http://schemas.microsoft.com/office/drawing/2014/main" id="{07973E30-0C12-8442-90B5-47D1C4554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78999" y="4887968"/>
            <a:ext cx="174501" cy="174501"/>
          </a:xfrm>
          <a:prstGeom prst="rect">
            <a:avLst/>
          </a:prstGeom>
        </p:spPr>
      </p:pic>
      <p:sp>
        <p:nvSpPr>
          <p:cNvPr id="4" name="Titlu 3"/>
          <p:cNvSpPr>
            <a:spLocks noGrp="1"/>
          </p:cNvSpPr>
          <p:nvPr>
            <p:ph type="ctrTitle"/>
          </p:nvPr>
        </p:nvSpPr>
        <p:spPr>
          <a:xfrm>
            <a:off x="2394815" y="2560081"/>
            <a:ext cx="7333256" cy="1487403"/>
          </a:xfrm>
        </p:spPr>
        <p:txBody>
          <a:bodyPr/>
          <a:lstStyle/>
          <a:p>
            <a:br>
              <a:rPr lang="ro-RO" sz="19900" dirty="0">
                <a:cs typeface="Times New Roman" panose="02020603050405020304" pitchFamily="18" charset="0"/>
              </a:rPr>
            </a:br>
            <a:endParaRPr lang="ro-RO" sz="19900" dirty="0">
              <a:cs typeface="Times New Roman" panose="02020603050405020304" pitchFamily="18" charset="0"/>
            </a:endParaRPr>
          </a:p>
        </p:txBody>
      </p:sp>
      <p:sp>
        <p:nvSpPr>
          <p:cNvPr id="18" name="CasetăText 17"/>
          <p:cNvSpPr txBox="1"/>
          <p:nvPr/>
        </p:nvSpPr>
        <p:spPr>
          <a:xfrm>
            <a:off x="3357046" y="3031095"/>
            <a:ext cx="5408793" cy="4289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0142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ă Office">
  <a:themeElements>
    <a:clrScheme name="Verde albastru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6528_TF16411175.potx" id="{D48946B5-41C1-4E36-A69C-3BC530648E99}" vid="{B58C4DA5-76B2-462C-92C9-C3A2BE0A9EAB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Scurtă prezentare verde</Template>
  <TotalTime>0</TotalTime>
  <Words>607</Words>
  <Application>Microsoft Office PowerPoint</Application>
  <PresentationFormat>Ecran lat</PresentationFormat>
  <Paragraphs>89</Paragraphs>
  <Slides>10</Slides>
  <Notes>9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Temă Office</vt:lpstr>
      <vt:lpstr>Eco-innovation and its effects on the environment</vt:lpstr>
      <vt:lpstr>Content</vt:lpstr>
      <vt:lpstr>Prezentare PowerPoint</vt:lpstr>
      <vt:lpstr>Prezentare PowerPoint</vt:lpstr>
      <vt:lpstr>Idea no. 1. Separation and use of carbon dioxide</vt:lpstr>
      <vt:lpstr>Idea no. 2. The electric bus without compromises</vt:lpstr>
      <vt:lpstr>Idea no. 3. Use oil instead of wood, in the kitchen</vt:lpstr>
      <vt:lpstr>Idea no. 4. Drinking water from polluted water</vt:lpstr>
      <vt:lpstr>Conclusion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politicii publice de transport.  Problema autostrăzilor</dc:title>
  <dc:creator/>
  <cp:revision>747</cp:revision>
  <dcterms:created xsi:type="dcterms:W3CDTF">2020-02-27T09:05:56Z</dcterms:created>
  <dcterms:modified xsi:type="dcterms:W3CDTF">2020-03-31T19:07:53Z</dcterms:modified>
</cp:coreProperties>
</file>