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tiff" ContentType="image/tiff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4"/>
  </p:sldMasterIdLst>
  <p:notesMasterIdLst>
    <p:notesMasterId r:id="rId17"/>
  </p:notesMasterIdLst>
  <p:handoutMasterIdLst>
    <p:handoutMasterId r:id="rId18"/>
  </p:handoutMasterIdLst>
  <p:sldIdLst>
    <p:sldId id="282" r:id="rId5"/>
    <p:sldId id="256" r:id="rId6"/>
    <p:sldId id="293" r:id="rId7"/>
    <p:sldId id="284" r:id="rId8"/>
    <p:sldId id="298" r:id="rId9"/>
    <p:sldId id="297" r:id="rId10"/>
    <p:sldId id="283" r:id="rId11"/>
    <p:sldId id="292" r:id="rId12"/>
    <p:sldId id="299" r:id="rId13"/>
    <p:sldId id="302" r:id="rId14"/>
    <p:sldId id="301" r:id="rId15"/>
    <p:sldId id="296" r:id="rId1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A8B4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748" autoAdjust="0"/>
    <p:restoredTop sz="94574" autoAdjust="0"/>
  </p:normalViewPr>
  <p:slideViewPr>
    <p:cSldViewPr snapToGrid="0">
      <p:cViewPr varScale="1">
        <p:scale>
          <a:sx n="83" d="100"/>
          <a:sy n="83" d="100"/>
        </p:scale>
        <p:origin x="82" y="139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handoutMaster" Target="handoutMasters/handoutMaster1.xml"/><Relationship Id="rId3" Type="http://schemas.openxmlformats.org/officeDocument/2006/relationships/customXml" Target="../customXml/item3.xml"/><Relationship Id="rId21" Type="http://schemas.openxmlformats.org/officeDocument/2006/relationships/theme" Target="theme/theme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10" Type="http://schemas.openxmlformats.org/officeDocument/2006/relationships/slide" Target="slides/slide6.xml"/><Relationship Id="rId19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077DB-935E-4A0A-947A-D283B9F9F452}" type="datetimeFigureOut">
              <a:rPr lang="en-US" smtClean="0"/>
              <a:t>4/25/2020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2C0B10-7CAE-41E4-AB02-7E8B1FF2B89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D9EC30E-1A71-4188-9BE7-E2A64929A436}" type="datetimeFigureOut">
              <a:rPr lang="en-US" noProof="0" smtClean="0"/>
              <a:t>4/25/2020</a:t>
            </a:fld>
            <a:endParaRPr lang="en-US" noProof="0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0193B-564F-4854-8A52-728F3FB19C85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Picture Placehold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922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mparison Left Placeholder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44711"/>
            <a:ext cx="5472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921682"/>
            <a:ext cx="5472000" cy="419831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/>
            <a:r>
              <a:rPr lang="en-US" noProof="0"/>
              <a:t>Click to 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8002" y="1921683"/>
            <a:ext cx="5483996" cy="419831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 dirty="0"/>
              <a:t>Insert or Drag &amp; Drop your Photo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361872"/>
            <a:ext cx="11340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361872"/>
            <a:ext cx="5472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361873"/>
            <a:ext cx="5599799" cy="475812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360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0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171550" y="1656000"/>
            <a:ext cx="3600450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216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72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316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611412" y="1656000"/>
            <a:ext cx="2160588" cy="4464000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presentation title</a:t>
            </a:r>
            <a:endParaRPr lang="en-ZA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ZA" dirty="0"/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7B515-EAEB-4897-BB64-337B534BE8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40305" y="2165852"/>
            <a:ext cx="8911390" cy="2526297"/>
          </a:xfrm>
        </p:spPr>
        <p:txBody>
          <a:bodyPr anchor="ctr"/>
          <a:lstStyle>
            <a:lvl1pPr marL="0" indent="0" algn="ctr">
              <a:buNone/>
              <a:defRPr sz="6000"/>
            </a:lvl1pPr>
          </a:lstStyle>
          <a:p>
            <a:pPr lvl="0"/>
            <a:r>
              <a:rPr lang="en-US" noProof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225674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r>
              <a:rPr lang="en-US" noProof="0"/>
              <a:t>Click to edit page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62F990-32B4-4534-8176-D35ECAB7B9D4}"/>
              </a:ext>
            </a:extLst>
          </p:cNvPr>
          <p:cNvSpPr txBox="1"/>
          <p:nvPr userDrawn="1"/>
        </p:nvSpPr>
        <p:spPr>
          <a:xfrm>
            <a:off x="5141246" y="6328048"/>
            <a:ext cx="1909509" cy="403366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1800" b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700" spc="300" noProof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1800" spc="300" baseline="0" noProof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76" r:id="rId17"/>
    <p:sldLayoutId id="2147483655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tiff"/><Relationship Id="rId1" Type="http://schemas.openxmlformats.org/officeDocument/2006/relationships/slideLayout" Target="../slideLayouts/slideLayout14.xml"/></Relationships>
</file>

<file path=ppt/slides/_rels/slide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2.svg"/><Relationship Id="rId7" Type="http://schemas.openxmlformats.org/officeDocument/2006/relationships/image" Target="../media/image16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5.png"/><Relationship Id="rId5" Type="http://schemas.openxmlformats.org/officeDocument/2006/relationships/image" Target="../media/image14.svg"/><Relationship Id="rId10" Type="http://schemas.openxmlformats.org/officeDocument/2006/relationships/image" Target="../media/image19.jpeg"/><Relationship Id="rId4" Type="http://schemas.openxmlformats.org/officeDocument/2006/relationships/image" Target="../media/image13.png"/><Relationship Id="rId9" Type="http://schemas.openxmlformats.org/officeDocument/2006/relationships/image" Target="../media/image18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le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8090452" cy="6863208"/>
          </a:xfrm>
          <a:solidFill>
            <a:schemeClr val="bg1">
              <a:lumMod val="95000"/>
              <a:alpha val="55000"/>
            </a:schemeClr>
          </a:solidFill>
        </p:spPr>
        <p:txBody>
          <a:bodyPr/>
          <a:lstStyle/>
          <a:p>
            <a:r>
              <a:rPr lang="ro-RO" sz="3900" dirty="0"/>
              <a:t>ECOSMART HOUSES </a:t>
            </a:r>
            <a:r>
              <a:rPr lang="en-US" sz="3900" b="0" dirty="0"/>
              <a:t>T</a:t>
            </a:r>
            <a:r>
              <a:rPr lang="ro-RO" sz="3900" b="0" dirty="0"/>
              <a:t>he Next Generation For a Sustainable Living</a:t>
            </a:r>
            <a:endParaRPr lang="en-US" sz="3900" b="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17D5BEA-7B5C-4087-A234-BD9CF792A461}"/>
              </a:ext>
            </a:extLst>
          </p:cNvPr>
          <p:cNvSpPr txBox="1"/>
          <p:nvPr/>
        </p:nvSpPr>
        <p:spPr>
          <a:xfrm>
            <a:off x="148106" y="933794"/>
            <a:ext cx="5265540" cy="1230324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2000" b="1" dirty="0">
                <a:solidFill>
                  <a:schemeClr val="accent1"/>
                </a:solidFill>
                <a:latin typeface="Garamond" panose="02020404030301010803" pitchFamily="18" charset="0"/>
              </a:rPr>
              <a:t>INNOVATIVE PROPOSALS</a:t>
            </a:r>
          </a:p>
          <a:p>
            <a:pPr algn="ctr">
              <a:lnSpc>
                <a:spcPts val="1000"/>
              </a:lnSpc>
            </a:pPr>
            <a:r>
              <a:rPr lang="en-US" sz="2000" b="1" spc="0" dirty="0">
                <a:solidFill>
                  <a:schemeClr val="accent1"/>
                </a:solidFill>
                <a:latin typeface="Garamond" panose="02020404030301010803" pitchFamily="18" charset="0"/>
              </a:rPr>
              <a:t> </a:t>
            </a:r>
          </a:p>
          <a:p>
            <a:pPr algn="ctr">
              <a:lnSpc>
                <a:spcPts val="1000"/>
              </a:lnSpc>
            </a:pPr>
            <a:endParaRPr lang="en-US" sz="2000" i="1" dirty="0">
              <a:solidFill>
                <a:schemeClr val="accent1"/>
              </a:solidFill>
              <a:latin typeface="Garamond" panose="02020404030301010803" pitchFamily="18" charset="0"/>
            </a:endParaRPr>
          </a:p>
          <a:p>
            <a:pPr algn="ctr">
              <a:lnSpc>
                <a:spcPts val="1000"/>
              </a:lnSpc>
            </a:pPr>
            <a:r>
              <a:rPr lang="en-US" sz="2000" spc="0" dirty="0">
                <a:solidFill>
                  <a:schemeClr val="accent1"/>
                </a:solidFill>
                <a:latin typeface="Garamond" panose="02020404030301010803" pitchFamily="18" charset="0"/>
              </a:rPr>
              <a:t>FOR INCREASING ECOLOGICAL</a:t>
            </a:r>
          </a:p>
          <a:p>
            <a:pPr algn="ctr">
              <a:lnSpc>
                <a:spcPts val="1000"/>
              </a:lnSpc>
            </a:pPr>
            <a:r>
              <a:rPr lang="en-US" sz="2000" spc="0" dirty="0">
                <a:solidFill>
                  <a:schemeClr val="accent1"/>
                </a:solidFill>
                <a:latin typeface="Garamond" panose="02020404030301010803" pitchFamily="18" charset="0"/>
              </a:rPr>
              <a:t> </a:t>
            </a:r>
            <a:endParaRPr lang="en-US" sz="2000" i="1" spc="0" dirty="0">
              <a:solidFill>
                <a:schemeClr val="accent1"/>
              </a:solidFill>
              <a:latin typeface="Garamond" panose="02020404030301010803" pitchFamily="18" charset="0"/>
            </a:endParaRPr>
          </a:p>
          <a:p>
            <a:pPr algn="ctr">
              <a:lnSpc>
                <a:spcPts val="1000"/>
              </a:lnSpc>
            </a:pPr>
            <a:endParaRPr lang="en-US" sz="2000" dirty="0">
              <a:solidFill>
                <a:schemeClr val="accent1"/>
              </a:solidFill>
              <a:latin typeface="Garamond" panose="02020404030301010803" pitchFamily="18" charset="0"/>
            </a:endParaRPr>
          </a:p>
          <a:p>
            <a:pPr algn="ctr">
              <a:lnSpc>
                <a:spcPts val="1000"/>
              </a:lnSpc>
            </a:pPr>
            <a:r>
              <a:rPr lang="en-US" sz="2000" spc="0" dirty="0">
                <a:solidFill>
                  <a:schemeClr val="accent1"/>
                </a:solidFill>
                <a:latin typeface="Garamond" panose="02020404030301010803" pitchFamily="18" charset="0"/>
              </a:rPr>
              <a:t>CONSCIOUSNESS</a:t>
            </a:r>
            <a:br>
              <a:rPr lang="en-US" sz="2000" b="0" i="1" spc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endParaRPr lang="en-US" sz="20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950997" y="2164118"/>
            <a:ext cx="37736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55559" y="5435977"/>
            <a:ext cx="5124443" cy="1504160"/>
          </a:xfrm>
        </p:spPr>
        <p:txBody>
          <a:bodyPr/>
          <a:lstStyle/>
          <a:p>
            <a:pPr>
              <a:lnSpc>
                <a:spcPct val="100000"/>
              </a:lnSpc>
            </a:pPr>
            <a:r>
              <a:rPr lang="ro-RO" b="1" dirty="0">
                <a:latin typeface="Garamond" panose="02020404030301010803" pitchFamily="18" charset="0"/>
              </a:rPr>
              <a:t>Authors</a:t>
            </a:r>
            <a:r>
              <a:rPr lang="en-US" b="1" dirty="0">
                <a:latin typeface="Garamond" panose="02020404030301010803" pitchFamily="18" charset="0"/>
              </a:rPr>
              <a:t>: </a:t>
            </a:r>
            <a:br>
              <a:rPr lang="en-US" b="1" dirty="0">
                <a:latin typeface="Garamond" panose="02020404030301010803" pitchFamily="18" charset="0"/>
              </a:rPr>
            </a:br>
            <a:r>
              <a:rPr lang="en-US" dirty="0" err="1">
                <a:latin typeface="Garamond" panose="02020404030301010803" pitchFamily="18" charset="0"/>
              </a:rPr>
              <a:t>Bacota</a:t>
            </a:r>
            <a:r>
              <a:rPr lang="en-US" dirty="0">
                <a:latin typeface="Garamond" panose="02020404030301010803" pitchFamily="18" charset="0"/>
              </a:rPr>
              <a:t> Marina</a:t>
            </a:r>
            <a:br>
              <a:rPr lang="en-US" dirty="0">
                <a:latin typeface="Garamond" panose="02020404030301010803" pitchFamily="18" charset="0"/>
              </a:rPr>
            </a:br>
            <a:r>
              <a:rPr lang="en-US" dirty="0">
                <a:latin typeface="Garamond" panose="02020404030301010803" pitchFamily="18" charset="0"/>
              </a:rPr>
              <a:t>Radu </a:t>
            </a:r>
            <a:r>
              <a:rPr lang="en-US" dirty="0" err="1">
                <a:latin typeface="Garamond" panose="02020404030301010803" pitchFamily="18" charset="0"/>
              </a:rPr>
              <a:t>Cezara</a:t>
            </a:r>
            <a:r>
              <a:rPr lang="en-US" dirty="0">
                <a:latin typeface="Garamond" panose="02020404030301010803" pitchFamily="18" charset="0"/>
              </a:rPr>
              <a:t>-Felicia</a:t>
            </a:r>
          </a:p>
        </p:txBody>
      </p:sp>
      <p:pic>
        <p:nvPicPr>
          <p:cNvPr id="9" name="Picture Placeholder 11" descr="Green fern" title="Green fern">
            <a:extLst>
              <a:ext uri="{FF2B5EF4-FFF2-40B4-BE49-F238E27FC236}">
                <a16:creationId xmlns:a16="http://schemas.microsoft.com/office/drawing/2014/main" id="{279A4893-D486-4E27-BF1B-CBC0DC2F189D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5880002" y="673245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17CB53DE-3C80-044A-BDDB-DA27B87A7F8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5251" r="19070"/>
          <a:stretch/>
        </p:blipFill>
        <p:spPr>
          <a:xfrm>
            <a:off x="0" y="-5208"/>
            <a:ext cx="7982496" cy="6863208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27994797-5697-4A14-97F4-C212A14881C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10417"/>
            <a:ext cx="7982496" cy="6863208"/>
          </a:xfrm>
          <a:solidFill>
            <a:schemeClr val="bg1">
              <a:lumMod val="95000"/>
              <a:alpha val="35000"/>
            </a:schemeClr>
          </a:solidFill>
        </p:spPr>
        <p:txBody>
          <a:bodyPr/>
          <a:lstStyle/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r>
              <a:rPr lang="en-US" dirty="0"/>
              <a:t>Did you know?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6F3BC00-016D-45F4-9C27-3F780E20635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Important Facts and Easy Ways</a:t>
            </a:r>
          </a:p>
        </p:txBody>
      </p:sp>
      <p:sp>
        <p:nvSpPr>
          <p:cNvPr id="4" name="Subtitle 2">
            <a:extLst>
              <a:ext uri="{FF2B5EF4-FFF2-40B4-BE49-F238E27FC236}">
                <a16:creationId xmlns:a16="http://schemas.microsoft.com/office/drawing/2014/main" id="{59F18A00-A7CB-0044-B66E-FEB94D87DA44}"/>
              </a:ext>
            </a:extLst>
          </p:cNvPr>
          <p:cNvSpPr txBox="1">
            <a:spLocks/>
          </p:cNvSpPr>
          <p:nvPr/>
        </p:nvSpPr>
        <p:spPr>
          <a:xfrm>
            <a:off x="8355106" y="1910298"/>
            <a:ext cx="3595257" cy="435427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dirty="0">
                <a:latin typeface="Garamond" panose="02020404030301010803" pitchFamily="18" charset="0"/>
              </a:rPr>
              <a:t>Pollution and overconsumption impact – The Earth Overshoot Day – July 29</a:t>
            </a:r>
            <a:r>
              <a:rPr lang="en-US" baseline="30000" dirty="0">
                <a:latin typeface="Garamond" panose="02020404030301010803" pitchFamily="18" charset="0"/>
              </a:rPr>
              <a:t>th</a:t>
            </a:r>
            <a:r>
              <a:rPr lang="en-US" dirty="0">
                <a:latin typeface="Garamond" panose="02020404030301010803" pitchFamily="18" charset="0"/>
              </a:rPr>
              <a:t> 2019;</a:t>
            </a:r>
          </a:p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dirty="0">
                <a:latin typeface="Garamond" panose="02020404030301010803" pitchFamily="18" charset="0"/>
              </a:rPr>
              <a:t>Eco-Smart houses – the next generation for a sustainable living;</a:t>
            </a:r>
          </a:p>
          <a:p>
            <a:pPr marL="342900" indent="-342900">
              <a:buFont typeface="Courier New" panose="02070309020205020404" pitchFamily="49" charset="0"/>
              <a:buChar char="o"/>
            </a:pPr>
            <a:r>
              <a:rPr lang="en-US" dirty="0">
                <a:latin typeface="Garamond" panose="02020404030301010803" pitchFamily="18" charset="0"/>
              </a:rPr>
              <a:t>Easy way to a sustainable living!</a:t>
            </a:r>
          </a:p>
        </p:txBody>
      </p:sp>
    </p:spTree>
    <p:extLst>
      <p:ext uri="{BB962C8B-B14F-4D97-AF65-F5344CB8AC3E}">
        <p14:creationId xmlns:p14="http://schemas.microsoft.com/office/powerpoint/2010/main" val="222504588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DBD9FDFD-48CE-40CD-AA8A-21ACDC758C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5244003" cy="6858000"/>
          </a:xfrm>
        </p:spPr>
        <p:txBody>
          <a:bodyPr/>
          <a:lstStyle/>
          <a:p>
            <a:r>
              <a:rPr lang="en-US" dirty="0"/>
              <a:t>What’s an</a:t>
            </a:r>
            <a:br>
              <a:rPr lang="en-US" dirty="0"/>
            </a:br>
            <a:r>
              <a:rPr lang="en-US" sz="4600" b="1" dirty="0"/>
              <a:t>Eco-Smart House?</a:t>
            </a:r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928567"/>
            <a:ext cx="3638852" cy="999487"/>
          </a:xfrm>
        </p:spPr>
        <p:txBody>
          <a:bodyPr/>
          <a:lstStyle/>
          <a:p>
            <a:r>
              <a:rPr lang="en-US" dirty="0"/>
              <a:t>From Ideas to  Concepts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6964141-6F81-4947-A236-746D94ED3F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D0F12B74-4368-4A12-84F5-02A1CE4B5E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20000"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357744" y="1385454"/>
            <a:ext cx="6785222" cy="38146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769541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AB259A0-0017-492F-A0DC-4B70C7052A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2063071"/>
            <a:ext cx="5472000" cy="695740"/>
          </a:xfrm>
        </p:spPr>
        <p:txBody>
          <a:bodyPr/>
          <a:lstStyle/>
          <a:p>
            <a:pPr algn="ctr"/>
            <a:r>
              <a:rPr lang="en-US" dirty="0"/>
              <a:t>Ecological Features of an Eco-Friendly Smart House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EEB3BAE-C0B2-447C-B8BE-96C6BD84D65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2975782"/>
            <a:ext cx="5472000" cy="2205817"/>
          </a:xfrm>
        </p:spPr>
        <p:txBody>
          <a:bodyPr/>
          <a:lstStyle/>
          <a:p>
            <a:pPr algn="just"/>
            <a:r>
              <a:rPr lang="en-US" dirty="0">
                <a:latin typeface="Garamond" panose="02020404030301010803" pitchFamily="18" charset="0"/>
              </a:rPr>
              <a:t>Basic Elements of an Energy-Efficient House: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Solar water header on the roof connected to a heating radiator by means of thermal storage;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Building envelope with high heat transfer resistance;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Heat exchanger of the exhaust air heat recovery system (connected to the solar water header);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Reduced lighting aperture on the north side;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Window with low-emission glass.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9304E83-A4F0-49C5-BB01-F5773509A2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Studies on the Topic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B237D1CA-B91A-410E-A968-D017BBE99F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2063071"/>
            <a:ext cx="5483996" cy="695740"/>
          </a:xfrm>
        </p:spPr>
        <p:txBody>
          <a:bodyPr/>
          <a:lstStyle/>
          <a:p>
            <a:pPr algn="ctr"/>
            <a:r>
              <a:rPr lang="en-US" dirty="0"/>
              <a:t>Recycled Waste Products in a House Design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A87885-D672-4CF9-A78D-CFE98385B03A}"/>
              </a:ext>
            </a:extLst>
          </p:cNvPr>
          <p:cNvSpPr>
            <a:spLocks noGrp="1"/>
          </p:cNvSpPr>
          <p:nvPr>
            <p:ph type="body" sz="quarter" idx="4"/>
          </p:nvPr>
        </p:nvSpPr>
        <p:spPr>
          <a:xfrm>
            <a:off x="6288002" y="2975783"/>
            <a:ext cx="5483996" cy="2205817"/>
          </a:xfrm>
        </p:spPr>
        <p:txBody>
          <a:bodyPr/>
          <a:lstStyle/>
          <a:p>
            <a:pPr algn="just"/>
            <a:r>
              <a:rPr lang="en-US" dirty="0">
                <a:latin typeface="Garamond" panose="02020404030301010803" pitchFamily="18" charset="0"/>
              </a:rPr>
              <a:t>There are many possibilities of applying recycled waste products in the construction of wood-based sustainable houses, here are some: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Recycled paper panels;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Recycled wood panels;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Thermal insulations made of recycled paper;</a:t>
            </a:r>
          </a:p>
          <a:p>
            <a:pPr lvl="1" algn="just"/>
            <a:r>
              <a:rPr lang="en-US" dirty="0">
                <a:latin typeface="Garamond" panose="02020404030301010803" pitchFamily="18" charset="0"/>
              </a:rPr>
              <a:t>Thermal insulation made of recycled wood.</a:t>
            </a:r>
            <a:endParaRPr lang="en-US" b="1" dirty="0">
              <a:latin typeface="Garamond" panose="02020404030301010803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883787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9C637963-4150-E941-9067-09921B5BB54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/>
          <a:srcRect t="-1256" b="-418"/>
          <a:stretch/>
        </p:blipFill>
        <p:spPr>
          <a:xfrm>
            <a:off x="0" y="-562707"/>
            <a:ext cx="12192000" cy="7420708"/>
          </a:xfrm>
        </p:spPr>
      </p:pic>
      <p:sp>
        <p:nvSpPr>
          <p:cNvPr id="5" name="Title 4">
            <a:extLst>
              <a:ext uri="{FF2B5EF4-FFF2-40B4-BE49-F238E27FC236}">
                <a16:creationId xmlns:a16="http://schemas.microsoft.com/office/drawing/2014/main" id="{F7F8ED50-9AF8-A94B-9E37-DADEB57F86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sz="4000" dirty="0">
                <a:solidFill>
                  <a:srgbClr val="2A8B40"/>
                </a:solidFill>
              </a:rPr>
              <a:t>Eco Friendly House Features</a:t>
            </a:r>
          </a:p>
        </p:txBody>
      </p:sp>
    </p:spTree>
    <p:extLst>
      <p:ext uri="{BB962C8B-B14F-4D97-AF65-F5344CB8AC3E}">
        <p14:creationId xmlns:p14="http://schemas.microsoft.com/office/powerpoint/2010/main" val="16930878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60F281-4FF6-4617-A809-AC9C15ECF1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Our Recommendations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1DC577-0A95-47D0-95D9-5F8DA763D46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pPr algn="just"/>
            <a:r>
              <a:rPr lang="ro-RO" dirty="0" err="1">
                <a:latin typeface="Garamond" panose="02020404030301010803" pitchFamily="18" charset="0"/>
              </a:rPr>
              <a:t>We</a:t>
            </a:r>
            <a:r>
              <a:rPr lang="ro-RO" dirty="0">
                <a:latin typeface="Garamond" panose="02020404030301010803" pitchFamily="18" charset="0"/>
              </a:rPr>
              <a:t> are </a:t>
            </a:r>
            <a:r>
              <a:rPr lang="ro-RO" dirty="0" err="1">
                <a:latin typeface="Garamond" panose="02020404030301010803" pitchFamily="18" charset="0"/>
              </a:rPr>
              <a:t>what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eat</a:t>
            </a:r>
            <a:r>
              <a:rPr lang="ro-RO" dirty="0">
                <a:latin typeface="Garamond" panose="02020404030301010803" pitchFamily="18" charset="0"/>
              </a:rPr>
              <a:t>, but </a:t>
            </a:r>
            <a:r>
              <a:rPr lang="ro-RO" dirty="0" err="1">
                <a:latin typeface="Garamond" panose="02020404030301010803" pitchFamily="18" charset="0"/>
              </a:rPr>
              <a:t>we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also</a:t>
            </a:r>
            <a:r>
              <a:rPr lang="ro-RO" dirty="0">
                <a:latin typeface="Garamond" panose="02020404030301010803" pitchFamily="18" charset="0"/>
              </a:rPr>
              <a:t> are </a:t>
            </a:r>
            <a:r>
              <a:rPr lang="ro-RO" dirty="0" err="1">
                <a:latin typeface="Garamond" panose="02020404030301010803" pitchFamily="18" charset="0"/>
              </a:rPr>
              <a:t>where</a:t>
            </a:r>
            <a:r>
              <a:rPr lang="ro-RO" dirty="0">
                <a:latin typeface="Garamond" panose="02020404030301010803" pitchFamily="18" charset="0"/>
              </a:rPr>
              <a:t> do </a:t>
            </a:r>
            <a:r>
              <a:rPr lang="ro-RO" dirty="0" err="1">
                <a:latin typeface="Garamond" panose="02020404030301010803" pitchFamily="18" charset="0"/>
              </a:rPr>
              <a:t>we</a:t>
            </a:r>
            <a:r>
              <a:rPr lang="ro-RO" dirty="0">
                <a:latin typeface="Garamond" panose="02020404030301010803" pitchFamily="18" charset="0"/>
              </a:rPr>
              <a:t> live, </a:t>
            </a:r>
            <a:r>
              <a:rPr lang="ro-RO" dirty="0" err="1">
                <a:latin typeface="Garamond" panose="02020404030301010803" pitchFamily="18" charset="0"/>
              </a:rPr>
              <a:t>what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use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to</a:t>
            </a:r>
            <a:r>
              <a:rPr lang="ro-RO" dirty="0">
                <a:latin typeface="Garamond" panose="02020404030301010803" pitchFamily="18" charset="0"/>
              </a:rPr>
              <a:t> clean </a:t>
            </a:r>
            <a:r>
              <a:rPr lang="ro-RO" dirty="0" err="1">
                <a:latin typeface="Garamond" panose="02020404030301010803" pitchFamily="18" charset="0"/>
              </a:rPr>
              <a:t>our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homes</a:t>
            </a:r>
            <a:r>
              <a:rPr lang="ro-RO" dirty="0">
                <a:latin typeface="Garamond" panose="02020404030301010803" pitchFamily="18" charset="0"/>
              </a:rPr>
              <a:t>, </a:t>
            </a:r>
            <a:r>
              <a:rPr lang="ro-RO" dirty="0" err="1">
                <a:latin typeface="Garamond" panose="02020404030301010803" pitchFamily="18" charset="0"/>
              </a:rPr>
              <a:t>indulge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our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skin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how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we</a:t>
            </a:r>
            <a:r>
              <a:rPr lang="ro-RO" dirty="0">
                <a:latin typeface="Garamond" panose="02020404030301010803" pitchFamily="18" charset="0"/>
              </a:rPr>
              <a:t> decorate </a:t>
            </a:r>
            <a:r>
              <a:rPr lang="ro-RO" dirty="0" err="1">
                <a:latin typeface="Garamond" panose="02020404030301010803" pitchFamily="18" charset="0"/>
              </a:rPr>
              <a:t>our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rooms</a:t>
            </a:r>
            <a:r>
              <a:rPr lang="ro-RO" dirty="0">
                <a:latin typeface="Garamond" panose="02020404030301010803" pitchFamily="18" charset="0"/>
              </a:rPr>
              <a:t>.</a:t>
            </a:r>
            <a:r>
              <a:rPr lang="en-US" dirty="0">
                <a:latin typeface="Garamond" panose="02020404030301010803" pitchFamily="18" charset="0"/>
              </a:rPr>
              <a:t> 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355C61F-C8F1-4977-8E1F-F16C0D9EA88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2437200"/>
            <a:ext cx="5472000" cy="3548250"/>
          </a:xfrm>
        </p:spPr>
        <p:txBody>
          <a:bodyPr/>
          <a:lstStyle/>
          <a:p>
            <a:pPr marL="0" indent="0" algn="just">
              <a:buNone/>
            </a:pPr>
            <a:r>
              <a:rPr lang="en-US" sz="2800" dirty="0">
                <a:latin typeface="Garamond" panose="02020404030301010803" pitchFamily="18" charset="0"/>
              </a:rPr>
              <a:t>Here we go with some simple ways to get a sustainable living:</a:t>
            </a:r>
          </a:p>
          <a:p>
            <a:pPr algn="just"/>
            <a:r>
              <a:rPr lang="ro-RO" b="1" dirty="0">
                <a:latin typeface="Garamond" panose="02020404030301010803" pitchFamily="18" charset="0"/>
              </a:rPr>
              <a:t>Clean </a:t>
            </a:r>
            <a:r>
              <a:rPr lang="ro-RO" b="1" dirty="0" err="1">
                <a:latin typeface="Garamond" panose="02020404030301010803" pitchFamily="18" charset="0"/>
              </a:rPr>
              <a:t>kindly</a:t>
            </a:r>
            <a:r>
              <a:rPr lang="ro-RO" b="1" dirty="0">
                <a:latin typeface="Garamond" panose="02020404030301010803" pitchFamily="18" charset="0"/>
              </a:rPr>
              <a:t>:</a:t>
            </a:r>
            <a:r>
              <a:rPr lang="en-US" b="1" dirty="0">
                <a:latin typeface="Garamond" panose="02020404030301010803" pitchFamily="18" charset="0"/>
              </a:rPr>
              <a:t> </a:t>
            </a:r>
          </a:p>
          <a:p>
            <a:pPr lvl="0"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Use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plant-based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biodegradable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soaps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detergents</a:t>
            </a:r>
            <a:r>
              <a:rPr lang="ro-RO" dirty="0">
                <a:latin typeface="Garamond" panose="02020404030301010803" pitchFamily="18" charset="0"/>
              </a:rPr>
              <a:t>;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Use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all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purpose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surface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cleaners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that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contain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plant-based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solvents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use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ammonia-free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glass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cleaners</a:t>
            </a:r>
            <a:r>
              <a:rPr lang="ro-RO" dirty="0">
                <a:latin typeface="Garamond" panose="02020404030301010803" pitchFamily="18" charset="0"/>
              </a:rPr>
              <a:t>;</a:t>
            </a:r>
            <a:endParaRPr lang="en-US" dirty="0">
              <a:latin typeface="Garamond" panose="02020404030301010803" pitchFamily="18" charset="0"/>
            </a:endParaRPr>
          </a:p>
          <a:p>
            <a:pPr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Throw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away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cleaners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that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contain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chlorine</a:t>
            </a:r>
            <a:r>
              <a:rPr lang="ro-RO" dirty="0">
                <a:latin typeface="Garamond" panose="02020404030301010803" pitchFamily="18" charset="0"/>
              </a:rPr>
              <a:t>;</a:t>
            </a:r>
          </a:p>
          <a:p>
            <a:pPr marL="0" indent="0" algn="just">
              <a:buNone/>
            </a:pPr>
            <a:endParaRPr lang="ro-RO" dirty="0">
              <a:latin typeface="Garamond" panose="02020404030301010803" pitchFamily="18" charset="0"/>
            </a:endParaRPr>
          </a:p>
          <a:p>
            <a:pPr algn="just"/>
            <a:r>
              <a:rPr lang="ro-RO" b="1" dirty="0" err="1">
                <a:latin typeface="Garamond" panose="02020404030301010803" pitchFamily="18" charset="0"/>
              </a:rPr>
              <a:t>Install</a:t>
            </a:r>
            <a:r>
              <a:rPr lang="ro-RO" b="1" dirty="0">
                <a:latin typeface="Garamond" panose="02020404030301010803" pitchFamily="18" charset="0"/>
              </a:rPr>
              <a:t> a </a:t>
            </a:r>
            <a:r>
              <a:rPr lang="ro-RO" b="1" dirty="0" err="1">
                <a:latin typeface="Garamond" panose="02020404030301010803" pitchFamily="18" charset="0"/>
              </a:rPr>
              <a:t>water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filter</a:t>
            </a:r>
            <a:r>
              <a:rPr lang="ro-RO" b="1" dirty="0">
                <a:latin typeface="Garamond" panose="02020404030301010803" pitchFamily="18" charset="0"/>
              </a:rPr>
              <a:t>:</a:t>
            </a:r>
            <a:endParaRPr lang="en-US" b="1" dirty="0">
              <a:latin typeface="Garamond" panose="02020404030301010803" pitchFamily="18" charset="0"/>
            </a:endParaRPr>
          </a:p>
          <a:p>
            <a:pPr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Drink</a:t>
            </a:r>
            <a:r>
              <a:rPr lang="ro-RO" dirty="0">
                <a:latin typeface="Garamond" panose="02020404030301010803" pitchFamily="18" charset="0"/>
              </a:rPr>
              <a:t> clean safe </a:t>
            </a:r>
            <a:r>
              <a:rPr lang="ro-RO" dirty="0" err="1">
                <a:latin typeface="Garamond" panose="02020404030301010803" pitchFamily="18" charset="0"/>
              </a:rPr>
              <a:t>water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without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all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waste</a:t>
            </a:r>
            <a:r>
              <a:rPr lang="ro-RO" dirty="0">
                <a:latin typeface="Garamond" panose="02020404030301010803" pitchFamily="18" charset="0"/>
              </a:rPr>
              <a:t>. </a:t>
            </a:r>
            <a:endParaRPr lang="en-US" dirty="0">
              <a:latin typeface="Garamond" panose="02020404030301010803" pitchFamily="18" charset="0"/>
            </a:endParaRPr>
          </a:p>
          <a:p>
            <a:pPr marL="0" lvl="0" indent="0" algn="just">
              <a:buNone/>
            </a:pP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6</a:t>
            </a:fld>
            <a:endParaRPr lang="en-US" dirty="0"/>
          </a:p>
        </p:txBody>
      </p:sp>
      <p:pic>
        <p:nvPicPr>
          <p:cNvPr id="9" name="Picture Placeholder 8" descr="Farmland landscape" title="Farmland landscape">
            <a:extLst>
              <a:ext uri="{FF2B5EF4-FFF2-40B4-BE49-F238E27FC236}">
                <a16:creationId xmlns:a16="http://schemas.microsoft.com/office/drawing/2014/main" id="{FF3782D3-BCA3-4DBA-B46C-1AC17B4527E0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99457716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355C61F-C8F1-4977-8E1F-F16C0D9EA88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58260" y="1069113"/>
            <a:ext cx="5791526" cy="5744443"/>
          </a:xfrm>
        </p:spPr>
        <p:txBody>
          <a:bodyPr/>
          <a:lstStyle/>
          <a:p>
            <a:pPr algn="just"/>
            <a:r>
              <a:rPr lang="ro-RO" b="1" dirty="0">
                <a:latin typeface="Garamond" panose="02020404030301010803" pitchFamily="18" charset="0"/>
              </a:rPr>
              <a:t>Be </a:t>
            </a:r>
            <a:r>
              <a:rPr lang="ro-RO" b="1" dirty="0" err="1">
                <a:latin typeface="Garamond" panose="02020404030301010803" pitchFamily="18" charset="0"/>
              </a:rPr>
              <a:t>wise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with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laundry</a:t>
            </a:r>
            <a:r>
              <a:rPr lang="ro-RO" b="1" dirty="0">
                <a:latin typeface="Garamond" panose="02020404030301010803" pitchFamily="18" charset="0"/>
              </a:rPr>
              <a:t>:</a:t>
            </a:r>
            <a:endParaRPr lang="en-US" b="1" dirty="0">
              <a:latin typeface="Garamond" panose="02020404030301010803" pitchFamily="18" charset="0"/>
            </a:endParaRPr>
          </a:p>
          <a:p>
            <a:pPr lvl="0"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Wash</a:t>
            </a:r>
            <a:r>
              <a:rPr lang="ro-RO" dirty="0">
                <a:latin typeface="Garamond" panose="02020404030301010803" pitchFamily="18" charset="0"/>
              </a:rPr>
              <a:t> full </a:t>
            </a:r>
            <a:r>
              <a:rPr lang="ro-RO" dirty="0" err="1">
                <a:latin typeface="Garamond" panose="02020404030301010803" pitchFamily="18" charset="0"/>
              </a:rPr>
              <a:t>loads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to</a:t>
            </a:r>
            <a:r>
              <a:rPr lang="ro-RO" dirty="0">
                <a:latin typeface="Garamond" panose="02020404030301010803" pitchFamily="18" charset="0"/>
              </a:rPr>
              <a:t> get </a:t>
            </a:r>
            <a:r>
              <a:rPr lang="ro-RO" dirty="0" err="1">
                <a:latin typeface="Garamond" panose="02020404030301010803" pitchFamily="18" charset="0"/>
              </a:rPr>
              <a:t>the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most</a:t>
            </a:r>
            <a:r>
              <a:rPr lang="ro-RO" dirty="0">
                <a:latin typeface="Garamond" panose="02020404030301010803" pitchFamily="18" charset="0"/>
              </a:rPr>
              <a:t> out of </a:t>
            </a:r>
            <a:r>
              <a:rPr lang="ro-RO" dirty="0" err="1">
                <a:latin typeface="Garamond" panose="02020404030301010803" pitchFamily="18" charset="0"/>
              </a:rPr>
              <a:t>water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energy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use</a:t>
            </a:r>
            <a:r>
              <a:rPr lang="ro-RO" dirty="0">
                <a:latin typeface="Garamond" panose="02020404030301010803" pitchFamily="18" charset="0"/>
              </a:rPr>
              <a:t>;</a:t>
            </a:r>
            <a:endParaRPr lang="en-US" dirty="0">
              <a:latin typeface="Garamond" panose="02020404030301010803" pitchFamily="18" charset="0"/>
            </a:endParaRPr>
          </a:p>
          <a:p>
            <a:pPr lvl="0"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Rinse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laundry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with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cold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water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to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save</a:t>
            </a:r>
            <a:r>
              <a:rPr lang="ro-RO" dirty="0">
                <a:latin typeface="Garamond" panose="02020404030301010803" pitchFamily="18" charset="0"/>
              </a:rPr>
              <a:t> 85 </a:t>
            </a:r>
            <a:r>
              <a:rPr lang="ro-RO" dirty="0" err="1">
                <a:latin typeface="Garamond" panose="02020404030301010803" pitchFamily="18" charset="0"/>
              </a:rPr>
              <a:t>to</a:t>
            </a:r>
            <a:r>
              <a:rPr lang="ro-RO" dirty="0">
                <a:latin typeface="Garamond" panose="02020404030301010803" pitchFamily="18" charset="0"/>
              </a:rPr>
              <a:t> 90% of </a:t>
            </a:r>
            <a:r>
              <a:rPr lang="ro-RO" dirty="0" err="1">
                <a:latin typeface="Garamond" panose="02020404030301010803" pitchFamily="18" charset="0"/>
              </a:rPr>
              <a:t>the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energy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use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that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goes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to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water</a:t>
            </a:r>
            <a:r>
              <a:rPr lang="ro-RO" dirty="0">
                <a:latin typeface="Garamond" panose="02020404030301010803" pitchFamily="18" charset="0"/>
              </a:rPr>
              <a:t>  </a:t>
            </a:r>
            <a:r>
              <a:rPr lang="ro-RO" dirty="0" err="1">
                <a:latin typeface="Garamond" panose="02020404030301010803" pitchFamily="18" charset="0"/>
              </a:rPr>
              <a:t>heating</a:t>
            </a:r>
            <a:r>
              <a:rPr lang="ro-RO" dirty="0">
                <a:latin typeface="Garamond" panose="02020404030301010803" pitchFamily="18" charset="0"/>
              </a:rPr>
              <a:t> for </a:t>
            </a:r>
            <a:r>
              <a:rPr lang="ro-RO" dirty="0" err="1">
                <a:latin typeface="Garamond" panose="02020404030301010803" pitchFamily="18" charset="0"/>
              </a:rPr>
              <a:t>clothes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washing</a:t>
            </a:r>
            <a:r>
              <a:rPr lang="ro-RO" dirty="0">
                <a:latin typeface="Garamond" panose="02020404030301010803" pitchFamily="18" charset="0"/>
              </a:rPr>
              <a:t>;</a:t>
            </a:r>
            <a:endParaRPr lang="en-US" dirty="0">
              <a:latin typeface="Garamond" panose="02020404030301010803" pitchFamily="18" charset="0"/>
            </a:endParaRPr>
          </a:p>
          <a:p>
            <a:pPr lvl="0"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Use</a:t>
            </a:r>
            <a:r>
              <a:rPr lang="ro-RO" dirty="0">
                <a:latin typeface="Garamond" panose="02020404030301010803" pitchFamily="18" charset="0"/>
              </a:rPr>
              <a:t> a line </a:t>
            </a:r>
            <a:r>
              <a:rPr lang="ro-RO" dirty="0" err="1">
                <a:latin typeface="Garamond" panose="02020404030301010803" pitchFamily="18" charset="0"/>
              </a:rPr>
              <a:t>dryer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instead</a:t>
            </a:r>
            <a:r>
              <a:rPr lang="ro-RO" dirty="0">
                <a:latin typeface="Garamond" panose="02020404030301010803" pitchFamily="18" charset="0"/>
              </a:rPr>
              <a:t> of a </a:t>
            </a:r>
            <a:r>
              <a:rPr lang="ro-RO" dirty="0" err="1">
                <a:latin typeface="Garamond" panose="02020404030301010803" pitchFamily="18" charset="0"/>
              </a:rPr>
              <a:t>drying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machine</a:t>
            </a:r>
            <a:r>
              <a:rPr lang="ro-RO" dirty="0">
                <a:latin typeface="Garamond" panose="02020404030301010803" pitchFamily="18" charset="0"/>
              </a:rPr>
              <a:t>,  it </a:t>
            </a:r>
            <a:r>
              <a:rPr lang="ro-RO" dirty="0" err="1">
                <a:latin typeface="Garamond" panose="02020404030301010803" pitchFamily="18" charset="0"/>
              </a:rPr>
              <a:t>saves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energy</a:t>
            </a:r>
            <a:r>
              <a:rPr lang="ro-RO" dirty="0">
                <a:latin typeface="Garamond" panose="02020404030301010803" pitchFamily="18" charset="0"/>
              </a:rPr>
              <a:t>, </a:t>
            </a:r>
            <a:r>
              <a:rPr lang="ro-RO" dirty="0" err="1">
                <a:latin typeface="Garamond" panose="02020404030301010803" pitchFamily="18" charset="0"/>
              </a:rPr>
              <a:t>money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extends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clothes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life</a:t>
            </a:r>
            <a:r>
              <a:rPr lang="ro-RO" dirty="0">
                <a:latin typeface="Garamond" panose="02020404030301010803" pitchFamily="18" charset="0"/>
              </a:rPr>
              <a:t>.</a:t>
            </a:r>
          </a:p>
          <a:p>
            <a:pPr lvl="0" algn="just">
              <a:buFont typeface="Arial" panose="020B0604020202020204" pitchFamily="34" charset="0"/>
              <a:buChar char="•"/>
            </a:pPr>
            <a:endParaRPr lang="en-US" dirty="0">
              <a:latin typeface="Garamond" panose="02020404030301010803" pitchFamily="18" charset="0"/>
            </a:endParaRPr>
          </a:p>
          <a:p>
            <a:pPr algn="just"/>
            <a:r>
              <a:rPr lang="ro-RO" b="1" dirty="0" err="1">
                <a:latin typeface="Garamond" panose="02020404030301010803" pitchFamily="18" charset="0"/>
              </a:rPr>
              <a:t>Choose</a:t>
            </a:r>
            <a:r>
              <a:rPr lang="ro-RO" b="1" dirty="0">
                <a:latin typeface="Garamond" panose="02020404030301010803" pitchFamily="18" charset="0"/>
              </a:rPr>
              <a:t> natural personal care </a:t>
            </a:r>
            <a:r>
              <a:rPr lang="ro-RO" b="1" dirty="0" err="1">
                <a:latin typeface="Garamond" panose="02020404030301010803" pitchFamily="18" charset="0"/>
              </a:rPr>
              <a:t>products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and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cosmetics</a:t>
            </a:r>
            <a:r>
              <a:rPr lang="ro-RO" b="1" dirty="0">
                <a:latin typeface="Garamond" panose="02020404030301010803" pitchFamily="18" charset="0"/>
              </a:rPr>
              <a:t>:</a:t>
            </a:r>
            <a:endParaRPr lang="en-US" b="1" dirty="0">
              <a:latin typeface="Garamond" panose="02020404030301010803" pitchFamily="18" charset="0"/>
            </a:endParaRPr>
          </a:p>
          <a:p>
            <a:pPr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Choose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soaps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body </a:t>
            </a:r>
            <a:r>
              <a:rPr lang="ro-RO" dirty="0" err="1">
                <a:latin typeface="Garamond" panose="02020404030301010803" pitchFamily="18" charset="0"/>
              </a:rPr>
              <a:t>washes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that</a:t>
            </a:r>
            <a:r>
              <a:rPr lang="ro-RO" dirty="0">
                <a:latin typeface="Garamond" panose="02020404030301010803" pitchFamily="18" charset="0"/>
              </a:rPr>
              <a:t> are </a:t>
            </a:r>
            <a:r>
              <a:rPr lang="ro-RO" dirty="0" err="1">
                <a:latin typeface="Garamond" panose="02020404030301010803" pitchFamily="18" charset="0"/>
              </a:rPr>
              <a:t>plant-based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free</a:t>
            </a:r>
            <a:r>
              <a:rPr lang="ro-RO" dirty="0">
                <a:latin typeface="Garamond" panose="02020404030301010803" pitchFamily="18" charset="0"/>
              </a:rPr>
              <a:t> of </a:t>
            </a:r>
            <a:r>
              <a:rPr lang="ro-RO" dirty="0" err="1">
                <a:latin typeface="Garamond" panose="02020404030301010803" pitchFamily="18" charset="0"/>
              </a:rPr>
              <a:t>synthetic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fragrances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colors</a:t>
            </a:r>
            <a:r>
              <a:rPr lang="ro-RO" dirty="0">
                <a:latin typeface="Garamond" panose="02020404030301010803" pitchFamily="18" charset="0"/>
              </a:rPr>
              <a:t>. </a:t>
            </a:r>
            <a:r>
              <a:rPr lang="ro-RO" dirty="0" err="1">
                <a:latin typeface="Garamond" panose="02020404030301010803" pitchFamily="18" charset="0"/>
              </a:rPr>
              <a:t>They’re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naturally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biodegradable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which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is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better</a:t>
            </a:r>
            <a:r>
              <a:rPr lang="ro-RO" dirty="0">
                <a:latin typeface="Garamond" panose="02020404030301010803" pitchFamily="18" charset="0"/>
              </a:rPr>
              <a:t> for </a:t>
            </a:r>
            <a:r>
              <a:rPr lang="ro-RO" dirty="0" err="1">
                <a:latin typeface="Garamond" panose="02020404030301010803" pitchFamily="18" charset="0"/>
              </a:rPr>
              <a:t>you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the</a:t>
            </a:r>
            <a:r>
              <a:rPr lang="ro-RO" dirty="0">
                <a:latin typeface="Garamond" panose="02020404030301010803" pitchFamily="18" charset="0"/>
              </a:rPr>
              <a:t> planet;</a:t>
            </a:r>
            <a:endParaRPr lang="en-US" dirty="0">
              <a:latin typeface="Garamond" panose="02020404030301010803" pitchFamily="18" charset="0"/>
            </a:endParaRPr>
          </a:p>
          <a:p>
            <a:pPr algn="just">
              <a:buFont typeface="Arial" panose="020B0604020202020204" pitchFamily="34" charset="0"/>
              <a:buChar char="•"/>
            </a:pPr>
            <a:r>
              <a:rPr lang="ro-RO" dirty="0" err="1">
                <a:latin typeface="Garamond" panose="02020404030301010803" pitchFamily="18" charset="0"/>
              </a:rPr>
              <a:t>Go</a:t>
            </a:r>
            <a:r>
              <a:rPr lang="ro-RO" dirty="0">
                <a:latin typeface="Garamond" panose="02020404030301010803" pitchFamily="18" charset="0"/>
              </a:rPr>
              <a:t> for </a:t>
            </a:r>
            <a:r>
              <a:rPr lang="ro-RO" dirty="0" err="1">
                <a:latin typeface="Garamond" panose="02020404030301010803" pitchFamily="18" charset="0"/>
              </a:rPr>
              <a:t>naturally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effective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deodorants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duck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away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from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walls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that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contain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aluminum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other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chemicals</a:t>
            </a:r>
            <a:r>
              <a:rPr lang="ro-RO" dirty="0">
                <a:latin typeface="Garamond" panose="02020404030301010803" pitchFamily="18" charset="0"/>
              </a:rPr>
              <a:t>.</a:t>
            </a:r>
          </a:p>
          <a:p>
            <a:pPr algn="just">
              <a:buFont typeface="Arial" panose="020B0604020202020204" pitchFamily="34" charset="0"/>
              <a:buChar char="•"/>
            </a:pPr>
            <a:endParaRPr lang="en-US" dirty="0">
              <a:latin typeface="Garamond" panose="02020404030301010803" pitchFamily="18" charset="0"/>
            </a:endParaRPr>
          </a:p>
          <a:p>
            <a:pPr algn="just"/>
            <a:r>
              <a:rPr lang="ro-RO" b="1" dirty="0" err="1">
                <a:latin typeface="Garamond" panose="02020404030301010803" pitchFamily="18" charset="0"/>
              </a:rPr>
              <a:t>Go</a:t>
            </a:r>
            <a:r>
              <a:rPr lang="ro-RO" b="1" dirty="0">
                <a:latin typeface="Garamond" panose="02020404030301010803" pitchFamily="18" charset="0"/>
              </a:rPr>
              <a:t> for </a:t>
            </a:r>
            <a:r>
              <a:rPr lang="ro-RO" b="1" dirty="0" err="1">
                <a:latin typeface="Garamond" panose="02020404030301010803" pitchFamily="18" charset="0"/>
              </a:rPr>
              <a:t>recycled</a:t>
            </a:r>
            <a:r>
              <a:rPr lang="ro-RO" b="1" dirty="0">
                <a:latin typeface="Garamond" panose="02020404030301010803" pitchFamily="18" charset="0"/>
              </a:rPr>
              <a:t>, </a:t>
            </a:r>
            <a:r>
              <a:rPr lang="ro-RO" b="1" dirty="0" err="1">
                <a:latin typeface="Garamond" panose="02020404030301010803" pitchFamily="18" charset="0"/>
              </a:rPr>
              <a:t>naturally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bleached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toilet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paper</a:t>
            </a:r>
            <a:r>
              <a:rPr lang="ro-RO" b="1" dirty="0">
                <a:latin typeface="Garamond" panose="02020404030301010803" pitchFamily="18" charset="0"/>
              </a:rPr>
              <a:t>, </a:t>
            </a:r>
            <a:r>
              <a:rPr lang="ro-RO" b="1" dirty="0" err="1">
                <a:latin typeface="Garamond" panose="02020404030301010803" pitchFamily="18" charset="0"/>
              </a:rPr>
              <a:t>paper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towels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and</a:t>
            </a:r>
            <a:r>
              <a:rPr lang="ro-RO" b="1" dirty="0">
                <a:latin typeface="Garamond" panose="02020404030301010803" pitchFamily="18" charset="0"/>
              </a:rPr>
              <a:t> </a:t>
            </a:r>
            <a:r>
              <a:rPr lang="ro-RO" b="1" dirty="0" err="1">
                <a:latin typeface="Garamond" panose="02020404030301010803" pitchFamily="18" charset="0"/>
              </a:rPr>
              <a:t>tissues</a:t>
            </a:r>
            <a:r>
              <a:rPr lang="ro-RO" b="1" dirty="0">
                <a:latin typeface="Garamond" panose="02020404030301010803" pitchFamily="18" charset="0"/>
              </a:rPr>
              <a:t>.</a:t>
            </a:r>
            <a:r>
              <a:rPr lang="en-US" b="1" dirty="0">
                <a:latin typeface="Garamond" panose="02020404030301010803" pitchFamily="18" charset="0"/>
              </a:rPr>
              <a:t>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7</a:t>
            </a:fld>
            <a:endParaRPr lang="en-US" dirty="0"/>
          </a:p>
        </p:txBody>
      </p:sp>
      <p:pic>
        <p:nvPicPr>
          <p:cNvPr id="10" name="Picture Placeholder 9" descr="Spiraling inside of a shell" title="Spiraling inside of a shell">
            <a:extLst>
              <a:ext uri="{FF2B5EF4-FFF2-40B4-BE49-F238E27FC236}">
                <a16:creationId xmlns:a16="http://schemas.microsoft.com/office/drawing/2014/main" id="{EB8894DA-5A0F-45C1-B4BE-7D1EA8A943C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32974669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E8E54FC1-380C-1646-A79F-288CC5E35FC7}"/>
              </a:ext>
            </a:extLst>
          </p:cNvPr>
          <p:cNvSpPr txBox="1">
            <a:spLocks/>
          </p:cNvSpPr>
          <p:nvPr/>
        </p:nvSpPr>
        <p:spPr>
          <a:xfrm>
            <a:off x="6099985" y="556778"/>
            <a:ext cx="5791526" cy="574444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 algn="just">
              <a:buFont typeface="Wingdings" pitchFamily="2" charset="2"/>
              <a:buChar char="Ø"/>
            </a:pPr>
            <a:r>
              <a:rPr lang="ro-RO" sz="1800" b="1" dirty="0" err="1">
                <a:latin typeface="+mj-lt"/>
              </a:rPr>
              <a:t>Kick</a:t>
            </a:r>
            <a:r>
              <a:rPr lang="ro-RO" sz="1800" b="1" dirty="0">
                <a:latin typeface="+mj-lt"/>
              </a:rPr>
              <a:t> off </a:t>
            </a:r>
            <a:r>
              <a:rPr lang="ro-RO" sz="1800" b="1" dirty="0" err="1">
                <a:latin typeface="+mj-lt"/>
              </a:rPr>
              <a:t>your</a:t>
            </a:r>
            <a:r>
              <a:rPr lang="ro-RO" sz="1800" b="1" dirty="0">
                <a:latin typeface="+mj-lt"/>
              </a:rPr>
              <a:t> </a:t>
            </a:r>
            <a:r>
              <a:rPr lang="ro-RO" sz="1800" b="1" dirty="0" err="1">
                <a:latin typeface="+mj-lt"/>
              </a:rPr>
              <a:t>shoes</a:t>
            </a:r>
            <a:r>
              <a:rPr lang="ro-RO" sz="1800" b="1" dirty="0">
                <a:latin typeface="+mj-lt"/>
              </a:rPr>
              <a:t>:</a:t>
            </a:r>
            <a:endParaRPr lang="en-US" sz="1800" b="1" dirty="0">
              <a:latin typeface="+mj-lt"/>
            </a:endParaRP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ro-RO" sz="1800" dirty="0" err="1">
                <a:latin typeface="+mj-lt"/>
              </a:rPr>
              <a:t>Removing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your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shoes</a:t>
            </a:r>
            <a:r>
              <a:rPr lang="ro-RO" sz="1800" dirty="0">
                <a:latin typeface="+mj-lt"/>
              </a:rPr>
              <a:t> at </a:t>
            </a:r>
            <a:r>
              <a:rPr lang="ro-RO" sz="1800" dirty="0" err="1">
                <a:latin typeface="+mj-lt"/>
              </a:rPr>
              <a:t>the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door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is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not</a:t>
            </a:r>
            <a:r>
              <a:rPr lang="ro-RO" sz="1800" dirty="0">
                <a:latin typeface="+mj-lt"/>
              </a:rPr>
              <a:t> just a </a:t>
            </a:r>
            <a:r>
              <a:rPr lang="ro-RO" sz="1800" dirty="0" err="1">
                <a:latin typeface="+mj-lt"/>
              </a:rPr>
              <a:t>pleasant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custom</a:t>
            </a:r>
            <a:r>
              <a:rPr lang="ro-RO" sz="1800" dirty="0">
                <a:latin typeface="+mj-lt"/>
              </a:rPr>
              <a:t> it </a:t>
            </a:r>
            <a:r>
              <a:rPr lang="ro-RO" sz="1800" dirty="0" err="1">
                <a:latin typeface="+mj-lt"/>
              </a:rPr>
              <a:t>also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prevents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you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from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tracking</a:t>
            </a:r>
            <a:r>
              <a:rPr lang="ro-RO" sz="1800" dirty="0">
                <a:latin typeface="+mj-lt"/>
              </a:rPr>
              <a:t> a </a:t>
            </a:r>
            <a:r>
              <a:rPr lang="ro-RO" sz="1800" dirty="0" err="1">
                <a:latin typeface="+mj-lt"/>
              </a:rPr>
              <a:t>host</a:t>
            </a:r>
            <a:r>
              <a:rPr lang="ro-RO" sz="1800" dirty="0">
                <a:latin typeface="+mj-lt"/>
              </a:rPr>
              <a:t> of </a:t>
            </a:r>
            <a:r>
              <a:rPr lang="ro-RO" sz="1800" dirty="0" err="1">
                <a:latin typeface="+mj-lt"/>
              </a:rPr>
              <a:t>unwanted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things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like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pesticides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and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herbicides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into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your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home</a:t>
            </a:r>
            <a:r>
              <a:rPr lang="ro-RO" sz="1800" dirty="0">
                <a:latin typeface="+mj-lt"/>
              </a:rPr>
              <a:t>;</a:t>
            </a:r>
            <a:endParaRPr lang="en-US" sz="1800" dirty="0">
              <a:latin typeface="+mj-lt"/>
            </a:endParaRP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ro-RO" sz="1800" dirty="0">
                <a:latin typeface="+mj-lt"/>
              </a:rPr>
              <a:t>Get a </a:t>
            </a:r>
            <a:r>
              <a:rPr lang="ro-RO" sz="1800" dirty="0" err="1">
                <a:latin typeface="+mj-lt"/>
              </a:rPr>
              <a:t>welcome</a:t>
            </a:r>
            <a:r>
              <a:rPr lang="ro-RO" sz="1800" dirty="0">
                <a:latin typeface="+mj-lt"/>
              </a:rPr>
              <a:t> mat, a </a:t>
            </a:r>
            <a:r>
              <a:rPr lang="ro-RO" sz="1800" dirty="0" err="1">
                <a:latin typeface="+mj-lt"/>
              </a:rPr>
              <a:t>doormat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outside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and</a:t>
            </a:r>
            <a:r>
              <a:rPr lang="ro-RO" sz="1800" dirty="0">
                <a:latin typeface="+mj-lt"/>
              </a:rPr>
              <a:t> an </a:t>
            </a:r>
            <a:r>
              <a:rPr lang="ro-RO" sz="1800" dirty="0" err="1">
                <a:latin typeface="+mj-lt"/>
              </a:rPr>
              <a:t>entryway</a:t>
            </a:r>
            <a:r>
              <a:rPr lang="ro-RO" sz="1800" dirty="0">
                <a:latin typeface="+mj-lt"/>
              </a:rPr>
              <a:t> rug </a:t>
            </a:r>
            <a:r>
              <a:rPr lang="ro-RO" sz="1800" dirty="0" err="1">
                <a:latin typeface="+mj-lt"/>
              </a:rPr>
              <a:t>inside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also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help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to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collect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toxins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that</a:t>
            </a:r>
            <a:r>
              <a:rPr lang="ro-RO" sz="1800" dirty="0">
                <a:latin typeface="+mj-lt"/>
              </a:rPr>
              <a:t> are </a:t>
            </a:r>
            <a:r>
              <a:rPr lang="ro-RO" sz="1800" dirty="0" err="1">
                <a:latin typeface="+mj-lt"/>
              </a:rPr>
              <a:t>tracked</a:t>
            </a:r>
            <a:r>
              <a:rPr lang="ro-RO" sz="1800" dirty="0">
                <a:latin typeface="+mj-lt"/>
              </a:rPr>
              <a:t> in </a:t>
            </a:r>
            <a:r>
              <a:rPr lang="ro-RO" sz="1800" dirty="0" err="1">
                <a:latin typeface="+mj-lt"/>
              </a:rPr>
              <a:t>and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prevent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these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substances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from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migrating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throughout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the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house</a:t>
            </a:r>
            <a:r>
              <a:rPr lang="ro-RO" sz="1800" dirty="0">
                <a:latin typeface="+mj-lt"/>
              </a:rPr>
              <a:t>;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endParaRPr lang="en-US" sz="1800" dirty="0">
              <a:latin typeface="+mj-lt"/>
            </a:endParaRPr>
          </a:p>
          <a:p>
            <a:pPr marL="285750" indent="-285750" algn="just">
              <a:buFont typeface="Wingdings" pitchFamily="2" charset="2"/>
              <a:buChar char="Ø"/>
            </a:pPr>
            <a:r>
              <a:rPr lang="ro-RO" sz="1800" b="1" dirty="0" err="1">
                <a:latin typeface="+mj-lt"/>
              </a:rPr>
              <a:t>Bring</a:t>
            </a:r>
            <a:r>
              <a:rPr lang="ro-RO" sz="1800" b="1" dirty="0">
                <a:latin typeface="+mj-lt"/>
              </a:rPr>
              <a:t> in </a:t>
            </a:r>
            <a:r>
              <a:rPr lang="ro-RO" sz="1800" b="1" dirty="0" err="1">
                <a:latin typeface="+mj-lt"/>
              </a:rPr>
              <a:t>houseplants</a:t>
            </a:r>
            <a:r>
              <a:rPr lang="ro-RO" sz="1800" b="1" dirty="0">
                <a:latin typeface="+mj-lt"/>
              </a:rPr>
              <a:t>:</a:t>
            </a:r>
            <a:endParaRPr lang="en-US" sz="1800" b="1" dirty="0">
              <a:latin typeface="+mj-lt"/>
            </a:endParaRP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ro-RO" sz="1800" dirty="0" err="1">
                <a:latin typeface="+mj-lt"/>
              </a:rPr>
              <a:t>Houseplants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literally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grow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fresh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air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by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producing</a:t>
            </a:r>
            <a:r>
              <a:rPr lang="ro-RO" sz="1800" dirty="0">
                <a:latin typeface="+mj-lt"/>
              </a:rPr>
              <a:t> clean </a:t>
            </a:r>
            <a:r>
              <a:rPr lang="ro-RO" sz="1800" dirty="0" err="1">
                <a:latin typeface="+mj-lt"/>
              </a:rPr>
              <a:t>fresh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oxygen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and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absorbing</a:t>
            </a:r>
            <a:r>
              <a:rPr lang="ro-RO" sz="1800" dirty="0">
                <a:latin typeface="+mj-lt"/>
              </a:rPr>
              <a:t> carbon </a:t>
            </a:r>
            <a:r>
              <a:rPr lang="ro-RO" sz="1800" dirty="0" err="1">
                <a:latin typeface="+mj-lt"/>
              </a:rPr>
              <a:t>dioxide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and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chemicals</a:t>
            </a:r>
            <a:r>
              <a:rPr lang="ro-RO" sz="1800" dirty="0">
                <a:latin typeface="+mj-lt"/>
              </a:rPr>
              <a:t>;</a:t>
            </a:r>
          </a:p>
          <a:p>
            <a:pPr lvl="0" algn="just"/>
            <a:endParaRPr lang="en-US" sz="1800" dirty="0">
              <a:latin typeface="+mj-lt"/>
            </a:endParaRPr>
          </a:p>
          <a:p>
            <a:pPr marL="285750" indent="-285750" algn="just">
              <a:buFont typeface="Wingdings" pitchFamily="2" charset="2"/>
              <a:buChar char="Ø"/>
            </a:pPr>
            <a:r>
              <a:rPr lang="ro-RO" sz="1800" b="1" dirty="0" err="1">
                <a:latin typeface="+mj-lt"/>
              </a:rPr>
              <a:t>Plant</a:t>
            </a:r>
            <a:r>
              <a:rPr lang="ro-RO" sz="1800" b="1" dirty="0">
                <a:latin typeface="+mj-lt"/>
              </a:rPr>
              <a:t> a </a:t>
            </a:r>
            <a:r>
              <a:rPr lang="ro-RO" sz="1800" b="1" dirty="0" err="1">
                <a:latin typeface="+mj-lt"/>
              </a:rPr>
              <a:t>tree</a:t>
            </a:r>
            <a:r>
              <a:rPr lang="ro-RO" sz="1800" b="1" dirty="0">
                <a:latin typeface="+mj-lt"/>
              </a:rPr>
              <a:t> </a:t>
            </a:r>
            <a:r>
              <a:rPr lang="ro-RO" sz="1800" b="1" dirty="0" err="1">
                <a:latin typeface="+mj-lt"/>
              </a:rPr>
              <a:t>every</a:t>
            </a:r>
            <a:r>
              <a:rPr lang="ro-RO" sz="1800" b="1" dirty="0">
                <a:latin typeface="+mj-lt"/>
              </a:rPr>
              <a:t> </a:t>
            </a:r>
            <a:r>
              <a:rPr lang="ro-RO" sz="1800" b="1" dirty="0" err="1">
                <a:latin typeface="+mj-lt"/>
              </a:rPr>
              <a:t>year</a:t>
            </a:r>
            <a:r>
              <a:rPr lang="ro-RO" sz="1800" b="1" dirty="0">
                <a:latin typeface="+mj-lt"/>
              </a:rPr>
              <a:t>:</a:t>
            </a:r>
            <a:endParaRPr lang="en-US" sz="1800" b="1" dirty="0">
              <a:latin typeface="+mj-lt"/>
            </a:endParaRP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ro-RO" sz="1800" dirty="0" err="1">
                <a:latin typeface="+mj-lt"/>
              </a:rPr>
              <a:t>Trees</a:t>
            </a:r>
            <a:r>
              <a:rPr lang="ro-RO" sz="1800" dirty="0">
                <a:latin typeface="+mj-lt"/>
              </a:rPr>
              <a:t> are </a:t>
            </a:r>
            <a:r>
              <a:rPr lang="ro-RO" sz="1800" dirty="0" err="1">
                <a:latin typeface="+mj-lt"/>
              </a:rPr>
              <a:t>much</a:t>
            </a:r>
            <a:r>
              <a:rPr lang="ro-RO" sz="1800" dirty="0">
                <a:latin typeface="+mj-lt"/>
              </a:rPr>
              <a:t> more </a:t>
            </a:r>
            <a:r>
              <a:rPr lang="ro-RO" sz="1800" dirty="0" err="1">
                <a:latin typeface="+mj-lt"/>
              </a:rPr>
              <a:t>than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the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lungs</a:t>
            </a:r>
            <a:r>
              <a:rPr lang="ro-RO" sz="1800" dirty="0">
                <a:latin typeface="+mj-lt"/>
              </a:rPr>
              <a:t> of </a:t>
            </a:r>
            <a:r>
              <a:rPr lang="ro-RO" sz="1800" dirty="0" err="1">
                <a:latin typeface="+mj-lt"/>
              </a:rPr>
              <a:t>the</a:t>
            </a:r>
            <a:r>
              <a:rPr lang="ro-RO" sz="1800" dirty="0">
                <a:latin typeface="+mj-lt"/>
              </a:rPr>
              <a:t> planet. </a:t>
            </a:r>
            <a:r>
              <a:rPr lang="ro-RO" sz="1800" dirty="0" err="1">
                <a:latin typeface="+mj-lt"/>
              </a:rPr>
              <a:t>They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not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only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remove</a:t>
            </a:r>
            <a:r>
              <a:rPr lang="ro-RO" sz="1800" dirty="0">
                <a:latin typeface="+mj-lt"/>
              </a:rPr>
              <a:t> carbon </a:t>
            </a:r>
            <a:r>
              <a:rPr lang="ro-RO" sz="1800" dirty="0" err="1">
                <a:latin typeface="+mj-lt"/>
              </a:rPr>
              <a:t>dioxide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from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the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atmosphere</a:t>
            </a:r>
            <a:r>
              <a:rPr lang="ro-RO" sz="1800" dirty="0">
                <a:latin typeface="+mj-lt"/>
              </a:rPr>
              <a:t>, </a:t>
            </a:r>
            <a:r>
              <a:rPr lang="ro-RO" sz="1800" dirty="0" err="1">
                <a:latin typeface="+mj-lt"/>
              </a:rPr>
              <a:t>storing</a:t>
            </a:r>
            <a:r>
              <a:rPr lang="ro-RO" sz="1800" dirty="0">
                <a:latin typeface="+mj-lt"/>
              </a:rPr>
              <a:t> it as </a:t>
            </a:r>
            <a:r>
              <a:rPr lang="ro-RO" sz="1800" dirty="0" err="1">
                <a:latin typeface="+mj-lt"/>
              </a:rPr>
              <a:t>cellulose</a:t>
            </a:r>
            <a:r>
              <a:rPr lang="ro-RO" sz="1800" dirty="0">
                <a:latin typeface="+mj-lt"/>
              </a:rPr>
              <a:t> in </a:t>
            </a:r>
            <a:r>
              <a:rPr lang="ro-RO" sz="1800" dirty="0" err="1">
                <a:latin typeface="+mj-lt"/>
              </a:rPr>
              <a:t>their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woody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parts</a:t>
            </a:r>
            <a:r>
              <a:rPr lang="ro-RO" sz="1800" dirty="0">
                <a:latin typeface="+mj-lt"/>
              </a:rPr>
              <a:t>, </a:t>
            </a:r>
            <a:r>
              <a:rPr lang="ro-RO" sz="1800" dirty="0" err="1">
                <a:latin typeface="+mj-lt"/>
              </a:rPr>
              <a:t>and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generously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release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oxygen</a:t>
            </a:r>
            <a:r>
              <a:rPr lang="ro-RO" sz="1800" dirty="0">
                <a:latin typeface="+mj-lt"/>
              </a:rPr>
              <a:t> in </a:t>
            </a:r>
            <a:r>
              <a:rPr lang="ro-RO" sz="1800" dirty="0" err="1">
                <a:latin typeface="+mj-lt"/>
              </a:rPr>
              <a:t>its</a:t>
            </a:r>
            <a:r>
              <a:rPr lang="ro-RO" sz="1800" dirty="0">
                <a:latin typeface="+mj-lt"/>
              </a:rPr>
              <a:t> place, but </a:t>
            </a:r>
            <a:r>
              <a:rPr lang="ro-RO" sz="1800" dirty="0" err="1">
                <a:latin typeface="+mj-lt"/>
              </a:rPr>
              <a:t>also</a:t>
            </a:r>
            <a:r>
              <a:rPr lang="ro-RO" sz="1800" dirty="0">
                <a:latin typeface="+mj-lt"/>
              </a:rPr>
              <a:t>, </a:t>
            </a:r>
            <a:r>
              <a:rPr lang="ro-RO" sz="1800" dirty="0" err="1">
                <a:latin typeface="+mj-lt"/>
              </a:rPr>
              <a:t>they</a:t>
            </a:r>
            <a:r>
              <a:rPr lang="ro-RO" sz="1800" dirty="0">
                <a:latin typeface="+mj-lt"/>
              </a:rPr>
              <a:t> regulate </a:t>
            </a:r>
            <a:r>
              <a:rPr lang="ro-RO" sz="1800" dirty="0" err="1">
                <a:latin typeface="+mj-lt"/>
              </a:rPr>
              <a:t>the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flow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and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use</a:t>
            </a:r>
            <a:r>
              <a:rPr lang="ro-RO" sz="1800" dirty="0">
                <a:latin typeface="+mj-lt"/>
              </a:rPr>
              <a:t> of </a:t>
            </a:r>
            <a:r>
              <a:rPr lang="ro-RO" sz="1800" dirty="0" err="1">
                <a:latin typeface="+mj-lt"/>
              </a:rPr>
              <a:t>water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by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intercepting</a:t>
            </a:r>
            <a:r>
              <a:rPr lang="ro-RO" sz="1800" dirty="0">
                <a:latin typeface="+mj-lt"/>
              </a:rPr>
              <a:t> </a:t>
            </a:r>
            <a:r>
              <a:rPr lang="ro-RO" sz="1800" dirty="0" err="1">
                <a:latin typeface="+mj-lt"/>
              </a:rPr>
              <a:t>rain</a:t>
            </a:r>
            <a:r>
              <a:rPr lang="ro-RO" sz="1800" dirty="0">
                <a:latin typeface="+mj-lt"/>
              </a:rPr>
              <a:t>.</a:t>
            </a:r>
            <a:endParaRPr lang="en-US" sz="1800" dirty="0">
              <a:latin typeface="+mj-lt"/>
            </a:endParaRPr>
          </a:p>
        </p:txBody>
      </p:sp>
      <p:pic>
        <p:nvPicPr>
          <p:cNvPr id="15" name="Picture Placeholder 14">
            <a:extLst>
              <a:ext uri="{FF2B5EF4-FFF2-40B4-BE49-F238E27FC236}">
                <a16:creationId xmlns:a16="http://schemas.microsoft.com/office/drawing/2014/main" id="{611436EB-5914-4377-96D4-CE45E370D028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/>
          <a:srcRect l="5180" r="5180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09167464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2BED859-8729-394D-8C45-70F59B343FA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9</a:t>
            </a:fld>
            <a:endParaRPr lang="en-US" noProof="0" dirty="0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C65366B5-BC1F-9C49-BF72-F69A048B76B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51831" y="1209840"/>
            <a:ext cx="4295726" cy="5146510"/>
          </a:xfrm>
        </p:spPr>
        <p:txBody>
          <a:bodyPr/>
          <a:lstStyle/>
          <a:p>
            <a:pPr marL="342900" indent="-342900">
              <a:buFont typeface="Wingdings" pitchFamily="2" charset="2"/>
              <a:buChar char="Ø"/>
            </a:pPr>
            <a:r>
              <a:rPr lang="ro-RO" dirty="0">
                <a:latin typeface="Garamond" panose="02020404030301010803" pitchFamily="18" charset="0"/>
              </a:rPr>
              <a:t>Energy </a:t>
            </a:r>
            <a:r>
              <a:rPr lang="ro-RO" dirty="0" err="1">
                <a:latin typeface="Garamond" panose="02020404030301010803" pitchFamily="18" charset="0"/>
              </a:rPr>
              <a:t>efficient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light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bulbs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save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energy</a:t>
            </a:r>
            <a:r>
              <a:rPr lang="ro-RO" dirty="0">
                <a:latin typeface="Garamond" panose="02020404030301010803" pitchFamily="18" charset="0"/>
              </a:rPr>
              <a:t>, </a:t>
            </a:r>
            <a:r>
              <a:rPr lang="ro-RO" dirty="0" err="1">
                <a:latin typeface="Garamond" panose="02020404030301010803" pitchFamily="18" charset="0"/>
              </a:rPr>
              <a:t>money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and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emissions</a:t>
            </a:r>
            <a:r>
              <a:rPr lang="en-US" dirty="0">
                <a:latin typeface="Garamond" panose="02020404030301010803" pitchFamily="18" charset="0"/>
              </a:rPr>
              <a:t>;</a:t>
            </a:r>
          </a:p>
          <a:p>
            <a:pPr marL="342900" indent="-342900">
              <a:buFont typeface="Wingdings" pitchFamily="2" charset="2"/>
              <a:buChar char="Ø"/>
            </a:pPr>
            <a:r>
              <a:rPr lang="ro-RO" dirty="0">
                <a:latin typeface="Garamond" panose="02020404030301010803" pitchFamily="18" charset="0"/>
              </a:rPr>
              <a:t>Turn </a:t>
            </a:r>
            <a:r>
              <a:rPr lang="ro-RO" dirty="0" err="1">
                <a:latin typeface="Garamond" panose="02020404030301010803" pitchFamily="18" charset="0"/>
              </a:rPr>
              <a:t>the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thermostat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down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with</a:t>
            </a:r>
            <a:r>
              <a:rPr lang="ro-RO" dirty="0">
                <a:latin typeface="Garamond" panose="02020404030301010803" pitchFamily="18" charset="0"/>
              </a:rPr>
              <a:t> 5-7°C</a:t>
            </a:r>
            <a:r>
              <a:rPr lang="en-US" dirty="0">
                <a:latin typeface="Garamond" panose="02020404030301010803" pitchFamily="18" charset="0"/>
              </a:rPr>
              <a:t> ;</a:t>
            </a:r>
          </a:p>
          <a:p>
            <a:pPr marL="342900" indent="-342900">
              <a:buFont typeface="Wingdings" pitchFamily="2" charset="2"/>
              <a:buChar char="Ø"/>
            </a:pPr>
            <a:r>
              <a:rPr lang="ro-RO" dirty="0">
                <a:latin typeface="Garamond" panose="02020404030301010803" pitchFamily="18" charset="0"/>
              </a:rPr>
              <a:t>Set </a:t>
            </a:r>
            <a:r>
              <a:rPr lang="ro-RO" dirty="0" err="1">
                <a:latin typeface="Garamond" panose="02020404030301010803" pitchFamily="18" charset="0"/>
              </a:rPr>
              <a:t>your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water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heater</a:t>
            </a:r>
            <a:r>
              <a:rPr lang="ro-RO" dirty="0">
                <a:latin typeface="Garamond" panose="02020404030301010803" pitchFamily="18" charset="0"/>
              </a:rPr>
              <a:t> at 49°C</a:t>
            </a:r>
            <a:r>
              <a:rPr lang="en-US" dirty="0">
                <a:latin typeface="Garamond" panose="02020404030301010803" pitchFamily="18" charset="0"/>
              </a:rPr>
              <a:t> ;</a:t>
            </a:r>
          </a:p>
          <a:p>
            <a:pPr marL="342900" indent="-342900">
              <a:buFont typeface="Wingdings" pitchFamily="2" charset="2"/>
              <a:buChar char="Ø"/>
            </a:pPr>
            <a:r>
              <a:rPr lang="ro-RO" dirty="0">
                <a:latin typeface="Garamond" panose="02020404030301010803" pitchFamily="18" charset="0"/>
              </a:rPr>
              <a:t>Take a </a:t>
            </a:r>
            <a:r>
              <a:rPr lang="ro-RO" dirty="0" err="1">
                <a:latin typeface="Garamond" panose="02020404030301010803" pitchFamily="18" charset="0"/>
              </a:rPr>
              <a:t>cloth</a:t>
            </a:r>
            <a:r>
              <a:rPr lang="ro-RO" dirty="0">
                <a:latin typeface="Garamond" panose="02020404030301010803" pitchFamily="18" charset="0"/>
              </a:rPr>
              <a:t> bag or </a:t>
            </a:r>
            <a:r>
              <a:rPr lang="ro-RO" dirty="0" err="1">
                <a:latin typeface="Garamond" panose="02020404030301010803" pitchFamily="18" charset="0"/>
              </a:rPr>
              <a:t>basket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to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the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store</a:t>
            </a:r>
            <a:r>
              <a:rPr lang="en-US" dirty="0">
                <a:latin typeface="Garamond" panose="02020404030301010803" pitchFamily="18" charset="0"/>
              </a:rPr>
              <a:t>;</a:t>
            </a:r>
          </a:p>
          <a:p>
            <a:pPr marL="342900" indent="-342900">
              <a:buFont typeface="Wingdings" pitchFamily="2" charset="2"/>
              <a:buChar char="Ø"/>
            </a:pPr>
            <a:r>
              <a:rPr lang="ro-RO" dirty="0">
                <a:latin typeface="Garamond" panose="02020404030301010803" pitchFamily="18" charset="0"/>
              </a:rPr>
              <a:t>Get a </a:t>
            </a:r>
            <a:r>
              <a:rPr lang="ro-RO" dirty="0" err="1">
                <a:latin typeface="Garamond" panose="02020404030301010803" pitchFamily="18" charset="0"/>
              </a:rPr>
              <a:t>travel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mug</a:t>
            </a:r>
            <a:r>
              <a:rPr lang="ro-RO" dirty="0">
                <a:latin typeface="Garamond" panose="02020404030301010803" pitchFamily="18" charset="0"/>
              </a:rPr>
              <a:t> / </a:t>
            </a:r>
            <a:r>
              <a:rPr lang="ro-RO" dirty="0" err="1">
                <a:latin typeface="Garamond" panose="02020404030301010803" pitchFamily="18" charset="0"/>
              </a:rPr>
              <a:t>cup</a:t>
            </a:r>
            <a:r>
              <a:rPr lang="en-US" dirty="0">
                <a:latin typeface="Garamond" panose="02020404030301010803" pitchFamily="18" charset="0"/>
              </a:rPr>
              <a:t> ;</a:t>
            </a:r>
          </a:p>
          <a:p>
            <a:pPr marL="342900" indent="-342900">
              <a:buFont typeface="Wingdings" pitchFamily="2" charset="2"/>
              <a:buChar char="Ø"/>
            </a:pPr>
            <a:r>
              <a:rPr lang="ro-RO" dirty="0" err="1">
                <a:latin typeface="Garamond" panose="02020404030301010803" pitchFamily="18" charset="0"/>
              </a:rPr>
              <a:t>Recycle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your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cell</a:t>
            </a:r>
            <a:r>
              <a:rPr lang="ro-RO" dirty="0">
                <a:latin typeface="Garamond" panose="02020404030301010803" pitchFamily="18" charset="0"/>
              </a:rPr>
              <a:t> </a:t>
            </a:r>
            <a:r>
              <a:rPr lang="ro-RO" dirty="0" err="1">
                <a:latin typeface="Garamond" panose="02020404030301010803" pitchFamily="18" charset="0"/>
              </a:rPr>
              <a:t>phone</a:t>
            </a:r>
            <a:r>
              <a:rPr lang="en-US" dirty="0">
                <a:latin typeface="Garamond" panose="02020404030301010803" pitchFamily="18" charset="0"/>
              </a:rPr>
              <a:t>;</a:t>
            </a:r>
          </a:p>
          <a:p>
            <a:pPr marL="342900" indent="-342900">
              <a:buFont typeface="Wingdings" pitchFamily="2" charset="2"/>
              <a:buChar char="Ø"/>
            </a:pPr>
            <a:r>
              <a:rPr lang="ro-RO" dirty="0" err="1">
                <a:latin typeface="Garamond" panose="02020404030301010803" pitchFamily="18" charset="0"/>
              </a:rPr>
              <a:t>Buy</a:t>
            </a:r>
            <a:r>
              <a:rPr lang="ro-RO" dirty="0">
                <a:latin typeface="Garamond" panose="02020404030301010803" pitchFamily="18" charset="0"/>
              </a:rPr>
              <a:t> local</a:t>
            </a:r>
            <a:r>
              <a:rPr lang="en-US" dirty="0">
                <a:latin typeface="Garamond" panose="02020404030301010803" pitchFamily="18" charset="0"/>
              </a:rPr>
              <a:t> ;</a:t>
            </a:r>
          </a:p>
          <a:p>
            <a:pPr marL="342900" indent="-342900">
              <a:buFont typeface="Wingdings" pitchFamily="2" charset="2"/>
              <a:buChar char="Ø"/>
            </a:pPr>
            <a:r>
              <a:rPr lang="en-US" dirty="0">
                <a:latin typeface="Garamond" panose="02020404030301010803" pitchFamily="18" charset="0"/>
              </a:rPr>
              <a:t>Go organic!.</a:t>
            </a: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7EF910F0-7D36-4531-A525-A4BA5C4BE812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/>
          <a:srcRect t="9480" b="9480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82353217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FF88A058-9182-4A1E-83A4-E6E666296A2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5948" t="1832" r="6352"/>
          <a:stretch/>
        </p:blipFill>
        <p:spPr>
          <a:xfrm>
            <a:off x="129310" y="487100"/>
            <a:ext cx="7287490" cy="5883799"/>
          </a:xfrm>
          <a:prstGeom prst="rect">
            <a:avLst/>
          </a:prstGeom>
        </p:spPr>
      </p:pic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E8E54FC1-380C-1646-A79F-288CC5E35FC7}"/>
              </a:ext>
            </a:extLst>
          </p:cNvPr>
          <p:cNvSpPr txBox="1">
            <a:spLocks/>
          </p:cNvSpPr>
          <p:nvPr/>
        </p:nvSpPr>
        <p:spPr>
          <a:xfrm>
            <a:off x="7693891" y="787688"/>
            <a:ext cx="4368799" cy="4645891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 algn="just">
              <a:buFont typeface="Wingdings" pitchFamily="2" charset="2"/>
              <a:buChar char="Ø"/>
            </a:pPr>
            <a:r>
              <a:rPr lang="ro-RO" sz="1800" b="1" dirty="0">
                <a:latin typeface="+mj-lt"/>
              </a:rPr>
              <a:t>Go vegan for at least one day per week:</a:t>
            </a:r>
            <a:endParaRPr lang="en-US" sz="1800" b="1" dirty="0">
              <a:latin typeface="+mj-lt"/>
            </a:endParaRP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800" dirty="0">
                <a:latin typeface="+mj-lt"/>
              </a:rPr>
              <a:t>A plant-based diet requires a lot less energy and water to produce than a meat-based diet. Meat is the least energy efficient food on the planet, requires a serious amount of water and is major polluter. </a:t>
            </a:r>
            <a:endParaRPr lang="ro-RO" sz="1800" dirty="0">
              <a:latin typeface="+mj-lt"/>
            </a:endParaRP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800" dirty="0">
                <a:latin typeface="+mj-lt"/>
              </a:rPr>
              <a:t>Eating just 1 to 2 kg less meat a year will save as much water as not showering every day for a year.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endParaRPr lang="ro-RO" sz="1800" dirty="0">
              <a:latin typeface="+mj-lt"/>
            </a:endParaRP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endParaRPr lang="ro-RO" sz="180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1904208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AE1B4238-3A5A-4D42-BB7D-8CC782244468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431800" y="1688902"/>
            <a:ext cx="5472113" cy="4104084"/>
          </a:xfrm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73911D6-E10A-6C42-8D15-88707FBF52E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11</a:t>
            </a:fld>
            <a:endParaRPr lang="en-US" noProof="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FBDFF72-0C46-7242-8EA5-078952CBC6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Conclusion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F6CF99F-7BB4-A34D-9ABF-DF60C15B4AB9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pPr marL="0" indent="0">
              <a:buNone/>
            </a:pPr>
            <a:endParaRPr lang="en-US" dirty="0">
              <a:latin typeface="Garamond" panose="02020404030301010803" pitchFamily="18" charset="0"/>
              <a:ea typeface="Times New Roman" panose="02020603050405020304" pitchFamily="18" charset="0"/>
            </a:endParaRPr>
          </a:p>
          <a:p>
            <a:pPr marL="0" indent="0">
              <a:buNone/>
            </a:pPr>
            <a:endParaRPr lang="en-US" dirty="0">
              <a:latin typeface="Garamond" panose="02020404030301010803" pitchFamily="18" charset="0"/>
              <a:ea typeface="Times New Roman" panose="02020603050405020304" pitchFamily="18" charset="0"/>
            </a:endParaRPr>
          </a:p>
          <a:p>
            <a:pPr marL="0" indent="0">
              <a:buNone/>
            </a:pPr>
            <a:endParaRPr lang="en-US" dirty="0">
              <a:latin typeface="Garamond" panose="02020404030301010803" pitchFamily="18" charset="0"/>
              <a:ea typeface="Times New Roman" panose="02020603050405020304" pitchFamily="18" charset="0"/>
            </a:endParaRPr>
          </a:p>
          <a:p>
            <a:pPr marL="0" indent="0" algn="just">
              <a:buNone/>
            </a:pPr>
            <a:r>
              <a:rPr lang="en-US" sz="2000" dirty="0">
                <a:latin typeface="Garamond" panose="02020404030301010803" pitchFamily="18" charset="0"/>
                <a:ea typeface="Times New Roman" panose="02020603050405020304" pitchFamily="18" charset="0"/>
              </a:rPr>
              <a:t>The key to a sustainable living lays in every of us and it depends only on us if we choose to take it and open the door to a beautiful green future next to our mother Earth</a:t>
            </a:r>
            <a:r>
              <a:rPr lang="en-US" sz="2000" dirty="0">
                <a:latin typeface="Garamond" panose="02020404030301010803" pitchFamily="18" charset="0"/>
              </a:rPr>
              <a:t> .</a:t>
            </a:r>
          </a:p>
          <a:p>
            <a:pPr marL="0" indent="0" algn="just">
              <a:buNone/>
            </a:pPr>
            <a:endParaRPr lang="en-US" sz="2000" dirty="0">
              <a:latin typeface="Garamond" panose="02020404030301010803" pitchFamily="18" charset="0"/>
            </a:endParaRPr>
          </a:p>
          <a:p>
            <a:pPr marL="0" indent="0" algn="ctr">
              <a:buNone/>
            </a:pPr>
            <a:r>
              <a:rPr lang="en-US" sz="2800" dirty="0">
                <a:latin typeface="Garamond" panose="02020404030301010803" pitchFamily="18" charset="0"/>
              </a:rPr>
              <a:t>Be different, be more conscious, start making your home eco-friendly today! 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D54564F6-8257-7745-97A3-4914E3C8C299}"/>
              </a:ext>
            </a:extLst>
          </p:cNvPr>
          <p:cNvSpPr/>
          <p:nvPr/>
        </p:nvSpPr>
        <p:spPr>
          <a:xfrm>
            <a:off x="5045529" y="5510893"/>
            <a:ext cx="767442" cy="155121"/>
          </a:xfrm>
          <a:prstGeom prst="roundRect">
            <a:avLst/>
          </a:prstGeom>
          <a:ln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114785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23">
            <a:extLst>
              <a:ext uri="{FF2B5EF4-FFF2-40B4-BE49-F238E27FC236}">
                <a16:creationId xmlns:a16="http://schemas.microsoft.com/office/drawing/2014/main" id="{2065A35A-C57B-453D-BF8A-7C8AA18B24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i="0" dirty="0"/>
              <a:t>Thank You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51A2C98-AF4A-453D-882B-3123746E8A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/>
          <p:nvPr/>
        </p:nvCxnSpPr>
        <p:spPr>
          <a:xfrm>
            <a:off x="664575" y="3906982"/>
            <a:ext cx="28505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Graphic 7" descr="Icon - User">
            <a:extLst>
              <a:ext uri="{FF2B5EF4-FFF2-40B4-BE49-F238E27FC236}">
                <a16:creationId xmlns:a16="http://schemas.microsoft.com/office/drawing/2014/main" id="{111541C4-DB03-4E53-994D-499C7D73C4D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36648" y="4797111"/>
            <a:ext cx="218900" cy="218900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0828E04-9C2A-4859-8050-C2DF67A249C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/>
              <a:t>Bacota Marina</a:t>
            </a:r>
          </a:p>
        </p:txBody>
      </p:sp>
      <p:pic>
        <p:nvPicPr>
          <p:cNvPr id="9" name="Graphic 8" descr="Icon Email">
            <a:extLst>
              <a:ext uri="{FF2B5EF4-FFF2-40B4-BE49-F238E27FC236}">
                <a16:creationId xmlns:a16="http://schemas.microsoft.com/office/drawing/2014/main" id="{773C1382-ACE1-460F-A1B6-AB761A7D2E6B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36648" y="5573589"/>
            <a:ext cx="218900" cy="218900"/>
          </a:xfrm>
          <a:prstGeom prst="rect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0A3BCC3-A277-4C0B-9EBA-EB53990D8EB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 dirty="0"/>
              <a:t>marinela.bacota@gmail.com</a:t>
            </a:r>
          </a:p>
          <a:p>
            <a:endParaRPr lang="en-US" dirty="0"/>
          </a:p>
          <a:p>
            <a:endParaRPr lang="en-US" dirty="0"/>
          </a:p>
        </p:txBody>
      </p:sp>
      <p:pic>
        <p:nvPicPr>
          <p:cNvPr id="16" name="Graphic 15" descr="Icon Email">
            <a:extLst>
              <a:ext uri="{FF2B5EF4-FFF2-40B4-BE49-F238E27FC236}">
                <a16:creationId xmlns:a16="http://schemas.microsoft.com/office/drawing/2014/main" id="{FCD26756-14D9-4B55-88CD-40227FDE09CF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47005" y="5921290"/>
            <a:ext cx="218900" cy="218900"/>
          </a:xfrm>
          <a:prstGeom prst="rect">
            <a:avLst/>
          </a:prstGeom>
        </p:spPr>
      </p:pic>
      <p:sp>
        <p:nvSpPr>
          <p:cNvPr id="17" name="Text Placeholder 5">
            <a:extLst>
              <a:ext uri="{FF2B5EF4-FFF2-40B4-BE49-F238E27FC236}">
                <a16:creationId xmlns:a16="http://schemas.microsoft.com/office/drawing/2014/main" id="{3F9821F3-581E-4BDE-B5CF-61770E7E90DC}"/>
              </a:ext>
            </a:extLst>
          </p:cNvPr>
          <p:cNvSpPr txBox="1">
            <a:spLocks/>
          </p:cNvSpPr>
          <p:nvPr/>
        </p:nvSpPr>
        <p:spPr>
          <a:xfrm>
            <a:off x="779958" y="5911790"/>
            <a:ext cx="3201376" cy="288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2667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5429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8096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0763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cezara.radu05@gmail.com</a:t>
            </a:r>
          </a:p>
          <a:p>
            <a:endParaRPr lang="en-US" dirty="0"/>
          </a:p>
        </p:txBody>
      </p:sp>
      <p:pic>
        <p:nvPicPr>
          <p:cNvPr id="20" name="Graphic 19" descr="Icon - User">
            <a:extLst>
              <a:ext uri="{FF2B5EF4-FFF2-40B4-BE49-F238E27FC236}">
                <a16:creationId xmlns:a16="http://schemas.microsoft.com/office/drawing/2014/main" id="{21D0919D-74E2-4B6F-BB89-3612E0E47595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47006" y="5153699"/>
            <a:ext cx="218900" cy="218900"/>
          </a:xfrm>
          <a:prstGeom prst="rect">
            <a:avLst/>
          </a:prstGeom>
        </p:spPr>
      </p:pic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34CEE557-B018-40FE-A61D-1CE6A90377CB}"/>
              </a:ext>
            </a:extLst>
          </p:cNvPr>
          <p:cNvSpPr txBox="1">
            <a:spLocks/>
          </p:cNvSpPr>
          <p:nvPr/>
        </p:nvSpPr>
        <p:spPr>
          <a:xfrm>
            <a:off x="779959" y="5164101"/>
            <a:ext cx="3201376" cy="288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2667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5429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8096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0763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Radu </a:t>
            </a:r>
            <a:r>
              <a:rPr lang="en-US" dirty="0" err="1"/>
              <a:t>Cezara</a:t>
            </a:r>
            <a:r>
              <a:rPr lang="en-US" dirty="0"/>
              <a:t>-Felicia</a:t>
            </a:r>
          </a:p>
        </p:txBody>
      </p:sp>
      <p:pic>
        <p:nvPicPr>
          <p:cNvPr id="13" name="Picture Placeholder 9" descr="Green fern">
            <a:extLst>
              <a:ext uri="{FF2B5EF4-FFF2-40B4-BE49-F238E27FC236}">
                <a16:creationId xmlns:a16="http://schemas.microsoft.com/office/drawing/2014/main" id="{C895B2E7-E72D-43EA-AE49-67E307FAE84E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905900" y="-13352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15367830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1" id="{7EB04933-E851-418C-A8A1-19321B02EBDC}" vid="{5DC7ABD2-EC8F-4ED8-91C8-AA507EAC1863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67B38E9C-53F4-45B7-BB77-8539BB7040F8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57EFC333-DF66-4191-BB24-0295598A3F7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0E111B19-7283-4751-B1F8-E7CC95678A87}">
  <ds:schemaRefs>
    <ds:schemaRef ds:uri="http://schemas.microsoft.com/office/2006/metadata/properties"/>
    <ds:schemaRef ds:uri="http://schemas.microsoft.com/office/infopath/2007/PartnerControls"/>
    <ds:schemaRef ds:uri="71af3243-3dd4-4a8d-8c0d-dd76da1f02a5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Organic presentation</Template>
  <TotalTime>0</TotalTime>
  <Words>791</Words>
  <Application>Microsoft Office PowerPoint</Application>
  <PresentationFormat>Widescreen</PresentationFormat>
  <Paragraphs>88</Paragraphs>
  <Slides>12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20" baseType="lpstr">
      <vt:lpstr>Arial</vt:lpstr>
      <vt:lpstr>Calibri</vt:lpstr>
      <vt:lpstr>Corbel</vt:lpstr>
      <vt:lpstr>Courier New</vt:lpstr>
      <vt:lpstr>Garamond</vt:lpstr>
      <vt:lpstr>Times New Roman</vt:lpstr>
      <vt:lpstr>Wingdings</vt:lpstr>
      <vt:lpstr>Office Theme</vt:lpstr>
      <vt:lpstr>ECOSMART HOUSES The Next Generation For a Sustainable Living</vt:lpstr>
      <vt:lpstr>   Did you know?</vt:lpstr>
      <vt:lpstr>What’s an Eco-Smart House?</vt:lpstr>
      <vt:lpstr>Studies on the Topic</vt:lpstr>
      <vt:lpstr>Eco Friendly House Features</vt:lpstr>
      <vt:lpstr>Our Recommendations</vt:lpstr>
      <vt:lpstr>PowerPoint Presentation</vt:lpstr>
      <vt:lpstr>PowerPoint Presentation</vt:lpstr>
      <vt:lpstr>PowerPoint Presentation</vt:lpstr>
      <vt:lpstr>PowerPoint Presentation</vt:lpstr>
      <vt:lpstr>Conclusion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2020-04-23T18:24:14Z</dcterms:created>
  <dcterms:modified xsi:type="dcterms:W3CDTF">2020-04-25T12:19:48Z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